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
  </p:notesMasterIdLst>
  <p:handoutMasterIdLst>
    <p:handoutMasterId r:id="rId5"/>
  </p:handoutMasterIdLst>
  <p:sldIdLst>
    <p:sldId id="257" r:id="rId3"/>
  </p:sldIdLst>
  <p:sldSz cx="32735838" cy="43891200"/>
  <p:notesSz cx="6858000" cy="9144000"/>
  <p:custDataLst>
    <p:tags r:id="rId6"/>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04">
          <p15:clr>
            <a:srgbClr val="A4A3A4"/>
          </p15:clr>
        </p15:guide>
        <p15:guide id="2" orient="horz" pos="12">
          <p15:clr>
            <a:srgbClr val="A4A3A4"/>
          </p15:clr>
        </p15:guide>
        <p15:guide id="3" pos="433">
          <p15:clr>
            <a:srgbClr val="A4A3A4"/>
          </p15:clr>
        </p15:guide>
        <p15:guide id="4" pos="20176">
          <p15:clr>
            <a:srgbClr val="A4A3A4"/>
          </p15:clr>
        </p15:guide>
        <p15:guide id="5" pos="10447">
          <p15:clr>
            <a:srgbClr val="A4A3A4"/>
          </p15:clr>
        </p15:guide>
        <p15:guide id="6" pos="10174">
          <p15:clr>
            <a:srgbClr val="A4A3A4"/>
          </p15:clr>
        </p15:guide>
      </p15:sldGuideLst>
    </p:ext>
    <p:ext uri="{2D200454-40CA-4A62-9FC3-DE9A4176ACB9}">
      <p15:notesGuideLst xmlns:p15="http://schemas.microsoft.com/office/powerpoint/2012/main">
        <p15:guide id="1" orient="horz" pos="2874">
          <p15:clr>
            <a:srgbClr val="A4A3A4"/>
          </p15:clr>
        </p15:guide>
        <p15:guide id="2" pos="215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4830" autoAdjust="0"/>
  </p:normalViewPr>
  <p:slideViewPr>
    <p:cSldViewPr snapToGrid="0" snapToObjects="1" showGuides="1">
      <p:cViewPr varScale="1">
        <p:scale>
          <a:sx n="12" d="100"/>
          <a:sy n="12" d="100"/>
        </p:scale>
        <p:origin x="2894" y="139"/>
      </p:cViewPr>
      <p:guideLst>
        <p:guide orient="horz" pos="26904"/>
        <p:guide orient="horz" pos="12"/>
        <p:guide pos="433"/>
        <p:guide pos="20176"/>
        <p:guide pos="10447"/>
        <p:guide pos="10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t>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t>2/8/2023</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p>
        </p:txBody>
      </p:sp>
      <p:graphicFrame>
        <p:nvGraphicFramePr>
          <p:cNvPr id="3" name="Table 2"/>
          <p:cNvGraphicFramePr>
            <a:graphicFrameLocks noGrp="1"/>
          </p:cNvGraphicFramePr>
          <p:nvPr userDrawn="1"/>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xBody>
                    <a:bodyPr/>
                    <a:lstStyle/>
                    <a:p>
                      <a:endParaRPr lang="zh-CN"/>
                    </a:p>
                  </a:txBody>
                  <a:tcPr/>
                </a:tc>
                <a:extLst>
                  <a:ext uri="{0D108BD9-81ED-4DB2-BD59-A6C34878D82A}">
                    <a16:rowId xmlns:a16="http://schemas.microsoft.com/office/drawing/2014/main" val="10000"/>
                  </a:ext>
                </a:extLst>
              </a:tr>
              <a:tr h="5565684">
                <a:tc gridSpan="2">
                  <a:txBody>
                    <a:bodyPr/>
                    <a:lstStyle/>
                    <a:p>
                      <a:pPr defTabSz="3765550"/>
                      <a:r>
                        <a:rPr lang="en-US" sz="3200" i="0" dirty="0">
                          <a:solidFill>
                            <a:srgbClr val="D9D9D9"/>
                          </a:solidFill>
                          <a:latin typeface="Arial" panose="020B0604020202020204"/>
                          <a:cs typeface="Arial" panose="020B0604020202020204"/>
                        </a:rPr>
                        <a:t>This PowerPoint template produces a </a:t>
                      </a:r>
                      <a:r>
                        <a:rPr lang="en-US" sz="3200" i="0" dirty="0">
                          <a:solidFill>
                            <a:srgbClr val="FFC000"/>
                          </a:solidFill>
                          <a:latin typeface="Arial" panose="020B0604020202020204"/>
                          <a:cs typeface="Arial" panose="020B0604020202020204"/>
                        </a:rPr>
                        <a:t>91x122cm </a:t>
                      </a:r>
                      <a:r>
                        <a:rPr lang="en-US" sz="32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the  </a:t>
                      </a:r>
                      <a:r>
                        <a:rPr lang="en-US" sz="3200" i="0" dirty="0">
                          <a:solidFill>
                            <a:srgbClr val="FFC000"/>
                          </a:solidFill>
                          <a:latin typeface="Arial" panose="020B0604020202020204"/>
                          <a:cs typeface="Arial" panose="020B0604020202020204"/>
                        </a:rPr>
                        <a:t>HELP DESK</a:t>
                      </a:r>
                      <a:r>
                        <a:rPr lang="en-US" sz="3200" i="0" baseline="0" dirty="0">
                          <a:solidFill>
                            <a:srgbClr val="D9D9D9"/>
                          </a:solidFill>
                          <a:latin typeface="Arial" panose="020B0604020202020204"/>
                          <a:cs typeface="Arial" panose="020B0604020202020204"/>
                        </a:rPr>
                        <a:t> </a:t>
                      </a:r>
                      <a:r>
                        <a:rPr lang="en-US" sz="3200" i="0" dirty="0">
                          <a:solidFill>
                            <a:srgbClr val="D9D9D9"/>
                          </a:solidFill>
                          <a:latin typeface="Arial" panose="020B0604020202020204"/>
                          <a:cs typeface="Arial" panose="020B0604020202020204"/>
                        </a:rPr>
                        <a:t>tab.</a:t>
                      </a: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To print your poster using our same-day professional printing service,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a:t>
                      </a:r>
                      <a:r>
                        <a:rPr lang="en-US" sz="3200" i="0" dirty="0">
                          <a:solidFill>
                            <a:srgbClr val="FFC000"/>
                          </a:solidFill>
                          <a:latin typeface="Arial" panose="020B0604020202020204"/>
                          <a:cs typeface="Arial" panose="020B0604020202020204"/>
                        </a:rPr>
                        <a:t>Order your poster</a:t>
                      </a:r>
                      <a:r>
                        <a:rPr lang="en-US" sz="3200" i="0" dirty="0">
                          <a:solidFill>
                            <a:srgbClr val="D9D9D9"/>
                          </a:solidFill>
                          <a:latin typeface="Arial" panose="020B0604020202020204"/>
                          <a:cs typeface="Arial" panose="020B0604020202020204"/>
                        </a:rPr>
                        <a:t>".</a:t>
                      </a:r>
                      <a:endParaRPr lang="en-US" sz="3200" b="1" dirty="0">
                        <a:solidFill>
                          <a:srgbClr val="D9D9D9"/>
                        </a:solidFill>
                        <a:latin typeface="Arial" panose="020B0604020202020204"/>
                        <a:cs typeface="Arial" panose="020B0604020202020204"/>
                      </a:endParaRPr>
                    </a:p>
                  </a:txBody>
                  <a:tcPr marL="182880" marT="137160">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1"/>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r>
                        <a:rPr lang="en-US" sz="3200" b="0" baseline="0" dirty="0">
                          <a:solidFill>
                            <a:srgbClr val="FFC000"/>
                          </a:solidFill>
                          <a:latin typeface="Arial" panose="020B0604020202020204" pitchFamily="34" charset="0"/>
                          <a:cs typeface="Arial" panose="020B0604020202020204" pitchFamily="34" charset="0"/>
                        </a:rPr>
                        <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2"/>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3"/>
                  </a:ext>
                </a:extLst>
              </a:tr>
              <a:tr h="2902002">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Ruler and Guides</a:t>
                      </a:r>
                      <a:r>
                        <a:rPr lang="en-US" sz="3200" b="0" baseline="0" dirty="0">
                          <a:solidFill>
                            <a:srgbClr val="FFC000"/>
                          </a:solidFill>
                          <a:latin typeface="Arial" panose="020B0604020202020204" pitchFamily="34" charset="0"/>
                          <a:cs typeface="Arial" panose="020B0604020202020204" pitchFamily="34" charset="0"/>
                        </a:rPr>
                        <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zh-CN"/>
                    </a:p>
                  </a:txBody>
                  <a:tcPr marL="182880" marT="137160">
                    <a:solidFill>
                      <a:schemeClr val="tx1">
                        <a:lumMod val="95000"/>
                        <a:lumOff val="5000"/>
                      </a:schemeClr>
                    </a:solidFill>
                  </a:tcPr>
                </a:tc>
                <a:extLst>
                  <a:ext uri="{0D108BD9-81ED-4DB2-BD59-A6C34878D82A}">
                    <a16:rowId xmlns:a16="http://schemas.microsoft.com/office/drawing/2014/main" val="10004"/>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r>
                        <a:rPr lang="en-US" sz="3200" b="0" baseline="0" dirty="0">
                          <a:solidFill>
                            <a:schemeClr val="bg1"/>
                          </a:solidFill>
                          <a:latin typeface="Arial" panose="020B0604020202020204" pitchFamily="34" charset="0"/>
                          <a:cs typeface="Arial" panose="020B0604020202020204" pitchFamily="34" charset="0"/>
                        </a:rPr>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3200" b="0" baseline="0" dirty="0">
                          <a:solidFill>
                            <a:schemeClr val="bg1"/>
                          </a:solidFill>
                          <a:latin typeface="Arial" panose="020B0604020202020204" pitchFamily="34" charset="0"/>
                          <a:cs typeface="Arial" panose="020B0604020202020204" pitchFamily="34" charset="0"/>
                        </a:rPr>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3200" b="0" baseline="0" dirty="0">
                          <a:solidFill>
                            <a:schemeClr val="bg1"/>
                          </a:solidFill>
                          <a:latin typeface="Arial" panose="020B0604020202020204" pitchFamily="34" charset="0"/>
                          <a:cs typeface="Arial" panose="020B0604020202020204" pitchFamily="34" charset="0"/>
                        </a:rPr>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3200" b="0" baseline="0" dirty="0">
                          <a:solidFill>
                            <a:schemeClr val="bg1"/>
                          </a:solidFill>
                          <a:latin typeface="Arial" panose="020B0604020202020204" pitchFamily="34" charset="0"/>
                          <a:cs typeface="Arial" panose="020B0604020202020204" pitchFamily="34" charset="0"/>
                        </a:rPr>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5"/>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6"/>
                  </a:ext>
                </a:extLst>
              </a:tr>
              <a:tr h="318039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endParaRPr lang="zh-CN"/>
                    </a:p>
                  </a:txBody>
                  <a:tcPr/>
                </a:tc>
                <a:extLst>
                  <a:ext uri="{0D108BD9-81ED-4DB2-BD59-A6C34878D82A}">
                    <a16:rowId xmlns:a16="http://schemas.microsoft.com/office/drawing/2014/main" val="10007"/>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zh-CN"/>
                    </a:p>
                  </a:txBody>
                  <a:tcPr/>
                </a:tc>
                <a:extLst>
                  <a:ext uri="{0D108BD9-81ED-4DB2-BD59-A6C34878D82A}">
                    <a16:rowId xmlns:a16="http://schemas.microsoft.com/office/drawing/2014/main" val="10008"/>
                  </a:ext>
                </a:extLst>
              </a:tr>
              <a:tr h="17937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Quality check your graphics</a:t>
                      </a:r>
                    </a:p>
                    <a:p>
                      <a:pPr marL="0" marR="0" lvl="0" indent="0" algn="l" defTabSz="1518285"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Zoom in and look at your images at 100%-200% magnification. If they look clear, they will print well. </a:t>
                      </a:r>
                    </a:p>
                  </a:txBody>
                  <a:tcPr marL="182880" marT="137160">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9"/>
                  </a:ext>
                </a:extLst>
              </a:tr>
              <a:tr h="321543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3200" noProof="0" dirty="0">
                        <a:solidFill>
                          <a:schemeClr val="bg1"/>
                        </a:solidFill>
                        <a:latin typeface="Arial" panose="020B0604020202020204"/>
                        <a:cs typeface="Arial" panose="020B0604020202020204"/>
                      </a:endParaRPr>
                    </a:p>
                  </a:txBody>
                  <a:tcPr marL="182880" marT="137160">
                    <a:blipFill rotWithShape="1">
                      <a:blip r:embed="rId6"/>
                      <a:stretch>
                        <a:fillRect/>
                      </a:stretch>
                    </a:blipFill>
                  </a:tcPr>
                </a:tc>
                <a:tc hMerge="1">
                  <a:txBody>
                    <a:bodyPr/>
                    <a:lstStyle/>
                    <a:p>
                      <a:endParaRPr lang="zh-CN"/>
                    </a:p>
                  </a:txBody>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userDrawn="1"/>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20001"/>
                    </a:ext>
                  </a:extLst>
                </a:gridCol>
                <a:gridCol w="6939302">
                  <a:extLst>
                    <a:ext uri="{9D8B030D-6E8A-4147-A177-3AD203B41FA5}">
                      <a16:colId xmlns:a16="http://schemas.microsoft.com/office/drawing/2014/main" val="20002"/>
                    </a:ext>
                  </a:extLst>
                </a:gridCol>
              </a:tblGrid>
              <a:tr h="1721107">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550" rtl="0" eaLnBrk="1" fontAlgn="auto" latinLnBrk="0" hangingPunct="1">
                        <a:lnSpc>
                          <a:spcPct val="100000"/>
                        </a:lnSpc>
                        <a:spcBef>
                          <a:spcPts val="0"/>
                        </a:spcBef>
                        <a:spcAft>
                          <a:spcPts val="0"/>
                        </a:spcAft>
                        <a:buClrTx/>
                        <a:buSzTx/>
                        <a:buFontTx/>
                        <a:buNone/>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zh-CN"/>
                    </a:p>
                  </a:txBody>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2"/>
                  </a:ext>
                </a:extLst>
              </a:tr>
              <a:tr h="2377683">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endParaRPr lang="zh-CN"/>
                    </a:p>
                  </a:txBody>
                  <a:tcPr marL="182880" marT="137160">
                    <a:solidFill>
                      <a:srgbClr val="010101"/>
                    </a:solidFill>
                  </a:tcPr>
                </a:tc>
                <a:extLst>
                  <a:ext uri="{0D108BD9-81ED-4DB2-BD59-A6C34878D82A}">
                    <a16:rowId xmlns:a16="http://schemas.microsoft.com/office/drawing/2014/main" val="10003"/>
                  </a:ext>
                </a:extLst>
              </a:tr>
              <a:tr h="771499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endParaRPr lang="zh-CN"/>
                    </a:p>
                  </a:txBody>
                  <a:tcPr marL="182880" marT="137160">
                    <a:solidFill>
                      <a:srgbClr val="010101"/>
                    </a:solidFill>
                  </a:tcPr>
                </a:tc>
                <a:tc hMerge="1" vMerge="1">
                  <a:txBody>
                    <a:bodyPr/>
                    <a:lstStyle/>
                    <a:p>
                      <a:endParaRPr lang="zh-CN"/>
                    </a:p>
                  </a:txBody>
                  <a:tcPr/>
                </a:tc>
                <a:extLst>
                  <a:ext uri="{0D108BD9-81ED-4DB2-BD59-A6C34878D82A}">
                    <a16:rowId xmlns:a16="http://schemas.microsoft.com/office/drawing/2014/main" val="10004"/>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endParaRPr lang="zh-CN"/>
                    </a:p>
                  </a:txBody>
                  <a:tcPr marL="182880" marT="137160" anchor="ctr">
                    <a:solidFill>
                      <a:schemeClr val="tx1">
                        <a:lumMod val="95000"/>
                        <a:lumOff val="5000"/>
                      </a:schemeClr>
                    </a:solidFill>
                  </a:tcPr>
                </a:tc>
                <a:extLst>
                  <a:ext uri="{0D108BD9-81ED-4DB2-BD59-A6C34878D82A}">
                    <a16:rowId xmlns:a16="http://schemas.microsoft.com/office/drawing/2014/main" val="10005"/>
                  </a:ext>
                </a:extLst>
              </a:tr>
              <a:tr h="752003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How to print your poster</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When you are ready to have your poster printed go online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and click on the "</a:t>
                      </a:r>
                      <a:r>
                        <a:rPr lang="en-US" sz="3200" noProof="0" dirty="0">
                          <a:solidFill>
                            <a:srgbClr val="FFC000"/>
                          </a:solidFill>
                          <a:latin typeface="Arial" panose="020B0604020202020204"/>
                          <a:cs typeface="Arial" panose="020B0604020202020204"/>
                        </a:rPr>
                        <a:t>Order Your Poster</a:t>
                      </a:r>
                      <a:r>
                        <a:rPr lang="en-US" sz="3200"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
                      </a:r>
                      <a:br>
                        <a:rPr lang="en-US" sz="3200" noProof="0" dirty="0">
                          <a:solidFill>
                            <a:srgbClr val="D9D9D9"/>
                          </a:solidFill>
                          <a:latin typeface="Arial" panose="020B0604020202020204"/>
                          <a:cs typeface="Arial" panose="020B0604020202020204"/>
                        </a:rPr>
                      </a:br>
                      <a:r>
                        <a:rPr lang="en-US" sz="3200" noProof="0" dirty="0">
                          <a:solidFill>
                            <a:srgbClr val="D9D9D9"/>
                          </a:solidFill>
                          <a:latin typeface="Arial" panose="020B0604020202020204"/>
                          <a:cs typeface="Arial" panose="020B0604020202020204"/>
                        </a:rPr>
                        <a:t>Go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for more information.</a:t>
                      </a:r>
                    </a:p>
                  </a:txBody>
                  <a:tcPr marL="182880" marT="137160">
                    <a:solidFill>
                      <a:srgbClr val="01010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2016224">
                <a:tc gridSpan="2">
                  <a:txBody>
                    <a:bodyPr/>
                    <a:lstStyle/>
                    <a:p>
                      <a:pPr>
                        <a:lnSpc>
                          <a:spcPts val="2600"/>
                        </a:lnSpc>
                      </a:pPr>
                      <a:r>
                        <a:rPr lang="en-US" sz="2400" dirty="0">
                          <a:solidFill>
                            <a:schemeClr val="bg1">
                              <a:lumMod val="85000"/>
                            </a:schemeClr>
                          </a:solidFill>
                          <a:latin typeface="Arial" panose="020B0604020202020204"/>
                          <a:cs typeface="Arial" panose="020B0604020202020204"/>
                        </a:rPr>
                        <a:t>© 2019</a:t>
                      </a:r>
                      <a:r>
                        <a:rPr lang="en-US" sz="2400" baseline="0" dirty="0">
                          <a:solidFill>
                            <a:schemeClr val="bg1">
                              <a:lumMod val="85000"/>
                            </a:schemeClr>
                          </a:solidFill>
                          <a:latin typeface="Arial" panose="020B0604020202020204"/>
                          <a:cs typeface="Arial" panose="020B0604020202020204"/>
                        </a:rPr>
                        <a:t> </a:t>
                      </a:r>
                      <a:r>
                        <a:rPr lang="en-US" sz="2400" dirty="0" err="1">
                          <a:solidFill>
                            <a:schemeClr val="bg1">
                              <a:lumMod val="85000"/>
                            </a:schemeClr>
                          </a:solidFill>
                          <a:latin typeface="Arial" panose="020B0604020202020204"/>
                          <a:cs typeface="Arial" panose="020B0604020202020204"/>
                        </a:rPr>
                        <a:t>PosterPresentations.com</a:t>
                      </a:r>
                      <a:r>
                        <a:rPr lang="en-US" sz="2400" dirty="0">
                          <a:solidFill>
                            <a:schemeClr val="bg1">
                              <a:lumMod val="85000"/>
                            </a:schemeClr>
                          </a:solidFill>
                          <a:latin typeface="Arial" panose="020B0604020202020204"/>
                          <a:cs typeface="Arial" panose="020B0604020202020204"/>
                        </a:rPr>
                        <a:t/>
                      </a:r>
                      <a:br>
                        <a:rPr lang="en-US" sz="2400" dirty="0">
                          <a:solidFill>
                            <a:schemeClr val="bg1">
                              <a:lumMod val="85000"/>
                            </a:schemeClr>
                          </a:solidFill>
                          <a:latin typeface="Arial" panose="020B0604020202020204"/>
                          <a:cs typeface="Arial" panose="020B0604020202020204"/>
                        </a:rPr>
                      </a:br>
                      <a:r>
                        <a:rPr lang="en-US" sz="2400" dirty="0">
                          <a:solidFill>
                            <a:schemeClr val="bg1">
                              <a:lumMod val="85000"/>
                            </a:schemeClr>
                          </a:solidFill>
                          <a:latin typeface="Arial" panose="020B0604020202020204"/>
                          <a:cs typeface="Arial" panose="020B0604020202020204"/>
                        </a:rPr>
                        <a:t>2117 Fourth Street ,</a:t>
                      </a:r>
                      <a:r>
                        <a:rPr lang="en-US" sz="2400" baseline="0" dirty="0">
                          <a:solidFill>
                            <a:schemeClr val="bg1">
                              <a:lumMod val="85000"/>
                            </a:schemeClr>
                          </a:solidFill>
                          <a:latin typeface="Arial" panose="020B0604020202020204"/>
                          <a:cs typeface="Arial" panose="020B0604020202020204"/>
                        </a:rPr>
                        <a:t> STE C        </a:t>
                      </a:r>
                    </a:p>
                    <a:p>
                      <a:pPr>
                        <a:lnSpc>
                          <a:spcPts val="2600"/>
                        </a:lnSpc>
                      </a:pPr>
                      <a:r>
                        <a:rPr lang="en-US" sz="2400" baseline="0" dirty="0">
                          <a:solidFill>
                            <a:schemeClr val="bg1">
                              <a:lumMod val="85000"/>
                            </a:schemeClr>
                          </a:solidFill>
                          <a:latin typeface="Arial" panose="020B0604020202020204"/>
                          <a:cs typeface="Arial" panose="020B0604020202020204"/>
                        </a:rPr>
                        <a:t>Berkeley CA 94710 USA</a:t>
                      </a:r>
                      <a:endParaRPr lang="en-US" sz="24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xBody>
                    <a:bodyPr/>
                    <a:lstStyle/>
                    <a:p>
                      <a:endParaRPr lang="zh-CN"/>
                    </a:p>
                  </a:txBody>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200" b="1" dirty="0">
                          <a:solidFill>
                            <a:srgbClr val="D0D0D0"/>
                          </a:solidFill>
                          <a:latin typeface="Arial" panose="020B0604020202020204"/>
                          <a:cs typeface="Arial" panose="020B0604020202020204"/>
                        </a:rPr>
                        <a:t>For complete tutorials</a:t>
                      </a:r>
                      <a:r>
                        <a:rPr lang="en-US" sz="3200" b="1" baseline="0" dirty="0">
                          <a:solidFill>
                            <a:srgbClr val="D0D0D0"/>
                          </a:solidFill>
                          <a:latin typeface="Arial" panose="020B0604020202020204"/>
                          <a:cs typeface="Arial" panose="020B0604020202020204"/>
                        </a:rPr>
                        <a:t> visit:</a:t>
                      </a:r>
                    </a:p>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FFC000"/>
                          </a:solidFill>
                          <a:latin typeface="Arial" panose="020B0604020202020204"/>
                          <a:cs typeface="Arial" panose="020B0604020202020204"/>
                        </a:rPr>
                        <a:t>https://</a:t>
                      </a:r>
                      <a:r>
                        <a:rPr lang="en-US" sz="2400" b="1" dirty="0" err="1">
                          <a:solidFill>
                            <a:srgbClr val="FFC000"/>
                          </a:solidFill>
                          <a:latin typeface="Arial" panose="020B0604020202020204"/>
                          <a:cs typeface="Arial" panose="020B0604020202020204"/>
                        </a:rPr>
                        <a:t>www.posterpresentations.com</a:t>
                      </a:r>
                      <a:r>
                        <a:rPr lang="en-US" sz="2400" b="1" dirty="0">
                          <a:solidFill>
                            <a:srgbClr val="FFC000"/>
                          </a:solidFill>
                          <a:latin typeface="Arial" panose="020B0604020202020204"/>
                          <a:cs typeface="Arial" panose="020B0604020202020204"/>
                        </a:rPr>
                        <a:t>/</a:t>
                      </a:r>
                      <a:r>
                        <a:rPr lang="en-US" sz="2400" b="1" dirty="0" err="1">
                          <a:solidFill>
                            <a:srgbClr val="FFC000"/>
                          </a:solidFill>
                          <a:latin typeface="Arial" panose="020B0604020202020204"/>
                          <a:cs typeface="Arial" panose="020B0604020202020204"/>
                        </a:rPr>
                        <a:t>helpdesk.html</a:t>
                      </a:r>
                      <a:endParaRPr lang="en-US" sz="19900" dirty="0"/>
                    </a:p>
                  </a:txBody>
                  <a:tcPr marL="182880" marT="137160">
                    <a:solidFill>
                      <a:srgbClr val="010101"/>
                    </a:solidFill>
                  </a:tcPr>
                </a:tc>
                <a:extLst>
                  <a:ext uri="{0D108BD9-81ED-4DB2-BD59-A6C34878D82A}">
                    <a16:rowId xmlns:a16="http://schemas.microsoft.com/office/drawing/2014/main" val="10008"/>
                  </a:ext>
                </a:extLst>
              </a:tr>
            </a:tbl>
          </a:graphicData>
        </a:graphic>
      </p:graphicFrame>
      <p:sp>
        <p:nvSpPr>
          <p:cNvPr id="6" name="Rectangle 36"/>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矩形 1"/>
          <p:cNvSpPr/>
          <p:nvPr userDrawn="1"/>
        </p:nvSpPr>
        <p:spPr>
          <a:xfrm>
            <a:off x="0" y="7353300"/>
            <a:ext cx="32735838" cy="348545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36"/>
          <p:cNvSpPr>
            <a:spLocks noChangeArrowheads="1"/>
          </p:cNvSpPr>
          <p:nvPr userDrawn="1"/>
        </p:nvSpPr>
        <p:spPr bwMode="auto">
          <a:xfrm>
            <a:off x="0" y="42207873"/>
            <a:ext cx="32749129" cy="1683327"/>
          </a:xfrm>
          <a:prstGeom prst="rect">
            <a:avLst/>
          </a:prstGeom>
          <a:solidFill>
            <a:schemeClr val="accent2">
              <a:lumMod val="75000"/>
            </a:schemeClr>
          </a:solidFill>
          <a:ln w="9525">
            <a:noFill/>
            <a:miter lim="800000"/>
          </a:ln>
          <a:effectLst/>
        </p:spPr>
        <p:txBody>
          <a:bodyPr wrap="none" lIns="260086" tIns="130043" rIns="260086" bIns="130043" anchor="ctr"/>
          <a:lstStyle/>
          <a:p>
            <a:pPr>
              <a:defRPr/>
            </a:pPr>
            <a:endParaRPr lang="en-US" sz="13980" dirty="0"/>
          </a:p>
        </p:txBody>
      </p:sp>
      <p:sp>
        <p:nvSpPr>
          <p:cNvPr id="5" name="Rectangle 36"/>
          <p:cNvSpPr>
            <a:spLocks noChangeArrowheads="1"/>
          </p:cNvSpPr>
          <p:nvPr userDrawn="1"/>
        </p:nvSpPr>
        <p:spPr bwMode="auto">
          <a:xfrm>
            <a:off x="0" y="0"/>
            <a:ext cx="32749129" cy="8058150"/>
          </a:xfrm>
          <a:prstGeom prst="rect">
            <a:avLst/>
          </a:prstGeom>
          <a:solidFill>
            <a:schemeClr val="accent2"/>
          </a:solidFill>
          <a:ln w="9525">
            <a:noFill/>
            <a:miter lim="800000"/>
          </a:ln>
          <a:effectLst/>
        </p:spPr>
        <p:txBody>
          <a:bodyPr wrap="none" lIns="260086" tIns="130043" rIns="260086" bIns="130043" anchor="ctr"/>
          <a:lstStyle/>
          <a:p>
            <a:pPr>
              <a:defRPr/>
            </a:pPr>
            <a:endParaRPr lang="en-US" sz="13980" dirty="0"/>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p:cNvSpPr>
            <a:spLocks noGrp="1"/>
          </p:cNvSpPr>
          <p:nvPr>
            <p:ph type="body" sz="quarter" idx="10"/>
          </p:nvPr>
        </p:nvSpPr>
        <p:spPr>
          <a:xfrm>
            <a:off x="674382" y="8521634"/>
            <a:ext cx="15461320" cy="1083945"/>
          </a:xfrm>
        </p:spPr>
        <p:txBody>
          <a:bodyPr wrap="square"/>
          <a:lstStyle/>
          <a:p>
            <a:pPr algn="just"/>
            <a:r>
              <a:rPr lang="en-US" altLang="zh-CN" sz="4000" dirty="0"/>
              <a:t>XXXXXXXXXXXXXXXXXXXXXXXXXXXXXXXX.</a:t>
            </a:r>
          </a:p>
        </p:txBody>
      </p:sp>
      <p:sp>
        <p:nvSpPr>
          <p:cNvPr id="16" name="文本占位符 15"/>
          <p:cNvSpPr>
            <a:spLocks noGrp="1"/>
          </p:cNvSpPr>
          <p:nvPr>
            <p:ph type="body" sz="quarter" idx="11"/>
          </p:nvPr>
        </p:nvSpPr>
        <p:spPr>
          <a:xfrm>
            <a:off x="687921" y="7617744"/>
            <a:ext cx="15449116" cy="1112984"/>
          </a:xfrm>
        </p:spPr>
        <p:txBody>
          <a:bodyPr/>
          <a:lstStyle/>
          <a:p>
            <a:r>
              <a:rPr lang="en-US" altLang="zh-CN" sz="6000" dirty="0"/>
              <a:t>INTRODUCTION</a:t>
            </a:r>
            <a:endParaRPr lang="zh-CN" altLang="en-US" sz="6000" dirty="0"/>
          </a:p>
        </p:txBody>
      </p:sp>
      <p:sp>
        <p:nvSpPr>
          <p:cNvPr id="17" name="文本占位符 16"/>
          <p:cNvSpPr>
            <a:spLocks noGrp="1"/>
          </p:cNvSpPr>
          <p:nvPr>
            <p:ph type="body" sz="quarter" idx="20"/>
          </p:nvPr>
        </p:nvSpPr>
        <p:spPr>
          <a:xfrm>
            <a:off x="669925" y="21918646"/>
            <a:ext cx="15452891" cy="1112984"/>
          </a:xfrm>
        </p:spPr>
        <p:txBody>
          <a:bodyPr/>
          <a:lstStyle/>
          <a:p>
            <a:r>
              <a:rPr lang="en-US" altLang="zh-CN" sz="6000" dirty="0"/>
              <a:t>METHODS</a:t>
            </a:r>
            <a:endParaRPr lang="zh-CN" altLang="en-US" sz="6000" dirty="0"/>
          </a:p>
        </p:txBody>
      </p:sp>
      <p:sp>
        <p:nvSpPr>
          <p:cNvPr id="18" name="文本占位符 17"/>
          <p:cNvSpPr>
            <a:spLocks noGrp="1"/>
          </p:cNvSpPr>
          <p:nvPr>
            <p:ph type="body" sz="quarter" idx="25"/>
          </p:nvPr>
        </p:nvSpPr>
        <p:spPr>
          <a:xfrm>
            <a:off x="16601174" y="29260016"/>
            <a:ext cx="15448916" cy="1112984"/>
          </a:xfrm>
        </p:spPr>
        <p:txBody>
          <a:bodyPr/>
          <a:lstStyle/>
          <a:p>
            <a:r>
              <a:rPr lang="en-US" altLang="zh-CN" sz="6000" dirty="0"/>
              <a:t>CONCLUSIONS</a:t>
            </a:r>
            <a:endParaRPr lang="zh-CN" altLang="en-US" sz="6000" dirty="0"/>
          </a:p>
        </p:txBody>
      </p:sp>
      <p:sp>
        <p:nvSpPr>
          <p:cNvPr id="19" name="文本占位符 18"/>
          <p:cNvSpPr>
            <a:spLocks noGrp="1"/>
          </p:cNvSpPr>
          <p:nvPr>
            <p:ph type="body" sz="quarter" idx="26"/>
          </p:nvPr>
        </p:nvSpPr>
        <p:spPr>
          <a:xfrm>
            <a:off x="16601174" y="30163906"/>
            <a:ext cx="15448916" cy="1600835"/>
          </a:xfrm>
        </p:spPr>
        <p:txBody>
          <a:bodyPr/>
          <a:lstStyle/>
          <a:p>
            <a:pPr algn="just"/>
            <a:r>
              <a:rPr lang="en-US" altLang="zh-CN" sz="4000" dirty="0">
                <a:sym typeface="+mn-ea"/>
              </a:rPr>
              <a:t>XXXXXXXXXXXXXXXXXXXXXXXXXXXXXXXXX</a:t>
            </a:r>
            <a:r>
              <a:rPr lang="en-US" altLang="zh-CN" sz="4000" dirty="0"/>
              <a:t>. </a:t>
            </a:r>
          </a:p>
          <a:p>
            <a:endParaRPr lang="zh-CN" altLang="en-US" dirty="0"/>
          </a:p>
        </p:txBody>
      </p:sp>
      <p:sp>
        <p:nvSpPr>
          <p:cNvPr id="22" name="文本占位符 21"/>
          <p:cNvSpPr>
            <a:spLocks noGrp="1"/>
          </p:cNvSpPr>
          <p:nvPr>
            <p:ph type="body" sz="quarter" idx="29"/>
          </p:nvPr>
        </p:nvSpPr>
        <p:spPr>
          <a:xfrm>
            <a:off x="16613149" y="40090379"/>
            <a:ext cx="15436940" cy="1112984"/>
          </a:xfrm>
        </p:spPr>
        <p:txBody>
          <a:bodyPr/>
          <a:lstStyle/>
          <a:p>
            <a:r>
              <a:rPr lang="en-US" altLang="zh-CN" sz="6000" dirty="0"/>
              <a:t>ACKNOWLEDGEMENT</a:t>
            </a:r>
            <a:endParaRPr lang="zh-CN" altLang="en-US" sz="6000" dirty="0"/>
          </a:p>
        </p:txBody>
      </p:sp>
      <p:sp>
        <p:nvSpPr>
          <p:cNvPr id="23" name="文本占位符 22"/>
          <p:cNvSpPr>
            <a:spLocks noGrp="1"/>
          </p:cNvSpPr>
          <p:nvPr>
            <p:ph type="body" sz="quarter" idx="30"/>
          </p:nvPr>
        </p:nvSpPr>
        <p:spPr>
          <a:xfrm>
            <a:off x="16584613" y="41004940"/>
            <a:ext cx="15444672" cy="1083945"/>
          </a:xfrm>
        </p:spPr>
        <p:txBody>
          <a:bodyPr/>
          <a:lstStyle/>
          <a:p>
            <a:pPr algn="just"/>
            <a:r>
              <a:rPr lang="en-US" altLang="zh-CN" sz="4000" dirty="0">
                <a:sym typeface="+mn-ea"/>
              </a:rPr>
              <a:t>XXXXXXXXXXXXXXXXXXXXXXXXXXXXXXXXX</a:t>
            </a:r>
            <a:r>
              <a:rPr lang="en-US" altLang="zh-CN" sz="4000" dirty="0"/>
              <a:t>.</a:t>
            </a:r>
            <a:endParaRPr lang="zh-CN" altLang="en-US" sz="4000" dirty="0"/>
          </a:p>
        </p:txBody>
      </p:sp>
      <p:sp>
        <p:nvSpPr>
          <p:cNvPr id="24" name="文本占位符 23"/>
          <p:cNvSpPr>
            <a:spLocks noGrp="1"/>
          </p:cNvSpPr>
          <p:nvPr>
            <p:ph type="body" sz="quarter" idx="96"/>
          </p:nvPr>
        </p:nvSpPr>
        <p:spPr>
          <a:xfrm>
            <a:off x="674381" y="15099761"/>
            <a:ext cx="15462655" cy="1083945"/>
          </a:xfrm>
        </p:spPr>
        <p:txBody>
          <a:bodyPr wrap="square"/>
          <a:lstStyle/>
          <a:p>
            <a:pPr algn="just"/>
            <a:r>
              <a:rPr lang="en-US" altLang="zh-CN" sz="4000" dirty="0"/>
              <a:t>XXXXXXXXXXXXXXXXXXXXXXXXXXXXXXXXX.</a:t>
            </a:r>
          </a:p>
        </p:txBody>
      </p:sp>
      <p:sp>
        <p:nvSpPr>
          <p:cNvPr id="26" name="文本占位符 25"/>
          <p:cNvSpPr>
            <a:spLocks noGrp="1"/>
          </p:cNvSpPr>
          <p:nvPr>
            <p:ph type="body" sz="quarter" idx="151"/>
          </p:nvPr>
        </p:nvSpPr>
        <p:spPr>
          <a:xfrm>
            <a:off x="6540560" y="4758945"/>
            <a:ext cx="23842662" cy="2095377"/>
          </a:xfrm>
        </p:spPr>
        <p:txBody>
          <a:bodyPr>
            <a:normAutofit/>
          </a:bodyPr>
          <a:lstStyle/>
          <a:p>
            <a:r>
              <a:rPr lang="en-US" altLang="zh-CN" sz="3800" dirty="0"/>
              <a:t>YU Jinyun</a:t>
            </a:r>
            <a:r>
              <a:rPr lang="en-US" altLang="zh-CN" sz="3800" baseline="30000" dirty="0"/>
              <a:t>a</a:t>
            </a:r>
            <a:r>
              <a:rPr lang="en-US" altLang="zh-CN" sz="3800" dirty="0"/>
              <a:t>, LIU Kaipei</a:t>
            </a:r>
            <a:r>
              <a:rPr lang="en-US" altLang="zh-CN" sz="3800" baseline="30000" dirty="0"/>
              <a:t>a</a:t>
            </a:r>
            <a:r>
              <a:rPr lang="en-US" altLang="zh-CN" sz="3800" dirty="0"/>
              <a:t>, HE Min</a:t>
            </a:r>
            <a:r>
              <a:rPr lang="en-US" altLang="zh-CN" sz="3800" baseline="30000" dirty="0"/>
              <a:t>b</a:t>
            </a:r>
            <a:r>
              <a:rPr lang="en-US" altLang="zh-CN" sz="3800" dirty="0"/>
              <a:t>, QIN Liang</a:t>
            </a:r>
            <a:r>
              <a:rPr lang="en-US" altLang="zh-CN" sz="3800" baseline="30000" dirty="0"/>
              <a:t>a</a:t>
            </a:r>
          </a:p>
          <a:p>
            <a:r>
              <a:rPr lang="en-US" altLang="zh-CN" sz="3800" dirty="0"/>
              <a:t>a. School of electrical and automation, Wuhan University, Wuhan 430072,China</a:t>
            </a:r>
          </a:p>
          <a:p>
            <a:r>
              <a:rPr lang="en-US" altLang="zh-CN" sz="3800" dirty="0"/>
              <a:t>b. School of electronic and electrical engineering, Wuhan Textile University, Wuhan 430200, China </a:t>
            </a:r>
          </a:p>
          <a:p>
            <a:endParaRPr lang="zh-CN" altLang="en-US" sz="3800" dirty="0"/>
          </a:p>
        </p:txBody>
      </p:sp>
      <p:sp>
        <p:nvSpPr>
          <p:cNvPr id="27" name="文本占位符 26"/>
          <p:cNvSpPr>
            <a:spLocks noGrp="1"/>
          </p:cNvSpPr>
          <p:nvPr>
            <p:ph type="body" sz="quarter" idx="153"/>
          </p:nvPr>
        </p:nvSpPr>
        <p:spPr>
          <a:xfrm>
            <a:off x="6674674" y="2430631"/>
            <a:ext cx="23842662" cy="2487433"/>
          </a:xfrm>
        </p:spPr>
        <p:txBody>
          <a:bodyPr>
            <a:normAutofit/>
          </a:bodyPr>
          <a:lstStyle/>
          <a:p>
            <a:r>
              <a:rPr lang="en-US" altLang="zh-CN" sz="6800" dirty="0"/>
              <a:t>Title: XXXXXXXXXXXXXXXXXXXXXXXXX</a:t>
            </a:r>
            <a:endParaRPr lang="zh-CN" altLang="en-US" sz="6800" dirty="0"/>
          </a:p>
        </p:txBody>
      </p:sp>
      <p:sp>
        <p:nvSpPr>
          <p:cNvPr id="29" name="文本占位符 26"/>
          <p:cNvSpPr txBox="1"/>
          <p:nvPr/>
        </p:nvSpPr>
        <p:spPr>
          <a:xfrm>
            <a:off x="6674674" y="782528"/>
            <a:ext cx="23842662" cy="1624368"/>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5400" dirty="0"/>
              <a:t>2023 2</a:t>
            </a:r>
            <a:r>
              <a:rPr lang="en-US" altLang="zh-CN" sz="5400" baseline="30000" dirty="0"/>
              <a:t>nd</a:t>
            </a:r>
            <a:r>
              <a:rPr lang="en-US" altLang="zh-CN" sz="5400" dirty="0"/>
              <a:t> International Conference on Intelligent Systems, Communications and Computer Networks</a:t>
            </a:r>
            <a:r>
              <a:rPr lang="zh-CN" altLang="en-US" sz="5400" dirty="0"/>
              <a:t>（</a:t>
            </a:r>
            <a:r>
              <a:rPr lang="en-US" altLang="zh-CN" sz="5400" dirty="0"/>
              <a:t>ISCCN 2023</a:t>
            </a:r>
            <a:r>
              <a:rPr lang="zh-CN" altLang="en-US" sz="5400" dirty="0"/>
              <a:t>）</a:t>
            </a:r>
            <a:endParaRPr lang="en-US" altLang="zh-CN" sz="5400" dirty="0"/>
          </a:p>
        </p:txBody>
      </p:sp>
      <p:sp>
        <p:nvSpPr>
          <p:cNvPr id="39" name="文本占位符 23"/>
          <p:cNvSpPr txBox="1"/>
          <p:nvPr/>
        </p:nvSpPr>
        <p:spPr>
          <a:xfrm>
            <a:off x="16765549" y="7498995"/>
            <a:ext cx="15462655" cy="1828350"/>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Model Comparison</a:t>
            </a:r>
          </a:p>
          <a:p>
            <a:r>
              <a:rPr lang="en-US" altLang="zh-CN" sz="4000" dirty="0"/>
              <a:t> </a:t>
            </a:r>
          </a:p>
        </p:txBody>
      </p:sp>
      <p:sp>
        <p:nvSpPr>
          <p:cNvPr id="40" name="文本框 39"/>
          <p:cNvSpPr txBox="1"/>
          <p:nvPr/>
        </p:nvSpPr>
        <p:spPr>
          <a:xfrm>
            <a:off x="16980822" y="21218323"/>
            <a:ext cx="16372114" cy="523220"/>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 3 Pixel-level ROC curves for the location task</a:t>
            </a:r>
            <a:r>
              <a:rPr lang="en-US" altLang="zh-CN" sz="2800" dirty="0">
                <a:solidFill>
                  <a:prstClr val="black"/>
                </a:solidFill>
              </a:rPr>
              <a:t> and image-level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ROC curves for the classification task</a:t>
            </a:r>
          </a:p>
        </p:txBody>
      </p:sp>
      <p:sp>
        <p:nvSpPr>
          <p:cNvPr id="55" name="文本占位符 16"/>
          <p:cNvSpPr txBox="1"/>
          <p:nvPr/>
        </p:nvSpPr>
        <p:spPr>
          <a:xfrm>
            <a:off x="840318" y="14290624"/>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t>PROBLEMS</a:t>
            </a:r>
            <a:endParaRPr lang="zh-CN" altLang="en-US" sz="6000" dirty="0"/>
          </a:p>
        </p:txBody>
      </p:sp>
      <p:sp>
        <p:nvSpPr>
          <p:cNvPr id="56" name="文本占位符 23"/>
          <p:cNvSpPr txBox="1"/>
          <p:nvPr/>
        </p:nvSpPr>
        <p:spPr>
          <a:xfrm>
            <a:off x="688570" y="2278446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4000" dirty="0">
                <a:sym typeface="+mn-ea"/>
              </a:rPr>
              <a:t>XXXXXXXXXXXXXXXXXXXXXXXXXXXXXXXXX</a:t>
            </a:r>
            <a:r>
              <a:rPr lang="en-US" altLang="zh-CN" sz="4000" dirty="0"/>
              <a:t>. </a:t>
            </a:r>
          </a:p>
        </p:txBody>
      </p:sp>
      <p:sp>
        <p:nvSpPr>
          <p:cNvPr id="67" name="文本占位符 16"/>
          <p:cNvSpPr txBox="1"/>
          <p:nvPr/>
        </p:nvSpPr>
        <p:spPr>
          <a:xfrm>
            <a:off x="840318" y="35757916"/>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t>RESULTS </a:t>
            </a:r>
            <a:endParaRPr lang="zh-CN" altLang="en-US" sz="6000" dirty="0"/>
          </a:p>
        </p:txBody>
      </p:sp>
      <p:sp>
        <p:nvSpPr>
          <p:cNvPr id="68" name="文本占位符 23"/>
          <p:cNvSpPr txBox="1"/>
          <p:nvPr/>
        </p:nvSpPr>
        <p:spPr>
          <a:xfrm>
            <a:off x="841115" y="36497549"/>
            <a:ext cx="15462655" cy="1828350"/>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Insulator data set</a:t>
            </a:r>
          </a:p>
          <a:p>
            <a:r>
              <a:rPr lang="en-US" altLang="zh-CN" sz="4000" dirty="0"/>
              <a:t> </a:t>
            </a:r>
          </a:p>
        </p:txBody>
      </p:sp>
      <p:sp>
        <p:nvSpPr>
          <p:cNvPr id="70" name="文本框 69"/>
          <p:cNvSpPr txBox="1"/>
          <p:nvPr/>
        </p:nvSpPr>
        <p:spPr>
          <a:xfrm>
            <a:off x="3258347" y="41251518"/>
            <a:ext cx="16372114" cy="1077218"/>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 2 Aerial images of normal(left) and defective(right) insulators</a:t>
            </a:r>
          </a:p>
        </p:txBody>
      </p:sp>
      <p:sp>
        <p:nvSpPr>
          <p:cNvPr id="71" name="文本占位符 23"/>
          <p:cNvSpPr txBox="1"/>
          <p:nvPr/>
        </p:nvSpPr>
        <p:spPr>
          <a:xfrm>
            <a:off x="16917949" y="21898800"/>
            <a:ext cx="15462655" cy="1089687"/>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Process Visualization</a:t>
            </a:r>
            <a:r>
              <a:rPr lang="en-US" altLang="zh-CN" sz="4000" dirty="0"/>
              <a:t> </a:t>
            </a:r>
          </a:p>
        </p:txBody>
      </p:sp>
      <p:sp>
        <p:nvSpPr>
          <p:cNvPr id="73" name="文本框 72"/>
          <p:cNvSpPr txBox="1"/>
          <p:nvPr/>
        </p:nvSpPr>
        <p:spPr>
          <a:xfrm>
            <a:off x="20835689" y="27895763"/>
            <a:ext cx="16372114" cy="1077218"/>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Fig.3 The process of searching and purification  </a:t>
            </a:r>
          </a:p>
        </p:txBody>
      </p:sp>
      <p:sp>
        <p:nvSpPr>
          <p:cNvPr id="8" name="椭圆 7"/>
          <p:cNvSpPr/>
          <p:nvPr/>
        </p:nvSpPr>
        <p:spPr>
          <a:xfrm>
            <a:off x="1114182" y="709748"/>
            <a:ext cx="3914348" cy="3982377"/>
          </a:xfrm>
          <a:prstGeom prst="ellipse">
            <a:avLst/>
          </a:prstGeom>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36" y="1388837"/>
            <a:ext cx="2704040" cy="27040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U0ZDg5Y2VmMWUyOGJlOTE2MzJlMzlmNjczNmM5MWEifQ=="/>
  <p:tag name="KSO_WPP_MARK_KEY" val="e1ae2ea0-943a-4483-a841-4ed75ad7022f"/>
</p:tagLst>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9</TotalTime>
  <Words>123</Words>
  <Application>Microsoft Office PowerPoint</Application>
  <PresentationFormat>自定义</PresentationFormat>
  <Paragraphs>27</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vt:i4>
      </vt:variant>
    </vt:vector>
  </HeadingPairs>
  <TitlesOfParts>
    <vt:vector size="8" baseType="lpstr">
      <vt:lpstr>宋体</vt:lpstr>
      <vt:lpstr>Arial</vt:lpstr>
      <vt:lpstr>Arial Black</vt:lpstr>
      <vt:lpstr>Calibri</vt:lpstr>
      <vt:lpstr>Trebuchet MS</vt:lpstr>
      <vt:lpstr>91CMx122CM template</vt:lpstr>
      <vt:lpstr>Without guides</vt:lpstr>
      <vt:lpstr>PowerPoint 演示文稿</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dc:subject>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科奥-001</cp:lastModifiedBy>
  <cp:revision>49</cp:revision>
  <dcterms:created xsi:type="dcterms:W3CDTF">2012-02-10T00:16:00Z</dcterms:created>
  <dcterms:modified xsi:type="dcterms:W3CDTF">2023-02-08T04:05:38Z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C08D0EACB21C4F48921212C86BAE038C</vt:lpwstr>
  </property>
  <property fmtid="{D5CDD505-2E9C-101B-9397-08002B2CF9AE}" pid="3" name="KSOProductBuildVer">
    <vt:lpwstr>2052-11.1.0.12763</vt:lpwstr>
  </property>
</Properties>
</file>