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6" r:id="rId3"/>
    <p:sldId id="264" r:id="rId4"/>
  </p:sldIdLst>
  <p:sldSz cx="9359900" cy="1305687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3" userDrawn="1">
          <p15:clr>
            <a:srgbClr val="A4A3A4"/>
          </p15:clr>
        </p15:guide>
        <p15:guide id="2" pos="29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2381" y="38"/>
      </p:cViewPr>
      <p:guideLst>
        <p:guide orient="horz" pos="4113"/>
        <p:guide pos="29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1993" y="2136906"/>
            <a:ext cx="7955915" cy="4545836"/>
          </a:xfrm>
        </p:spPr>
        <p:txBody>
          <a:bodyPr anchor="b"/>
          <a:lstStyle>
            <a:lvl1pPr algn="ctr">
              <a:defRPr sz="61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988" y="6858047"/>
            <a:ext cx="7019925" cy="3152464"/>
          </a:xfrm>
        </p:spPr>
        <p:txBody>
          <a:bodyPr/>
          <a:lstStyle>
            <a:lvl1pPr marL="0" indent="0" algn="ctr">
              <a:buNone/>
              <a:defRPr sz="2455"/>
            </a:lvl1pPr>
            <a:lvl2pPr marL="467995" indent="0" algn="ctr">
              <a:buNone/>
              <a:defRPr sz="2045"/>
            </a:lvl2pPr>
            <a:lvl3pPr marL="935990" indent="0" algn="ctr">
              <a:buNone/>
              <a:defRPr sz="1840"/>
            </a:lvl3pPr>
            <a:lvl4pPr marL="1403985" indent="0" algn="ctr">
              <a:buNone/>
              <a:defRPr sz="1640"/>
            </a:lvl4pPr>
            <a:lvl5pPr marL="1871980" indent="0" algn="ctr">
              <a:buNone/>
              <a:defRPr sz="1640"/>
            </a:lvl5pPr>
            <a:lvl6pPr marL="2339975" indent="0" algn="ctr">
              <a:buNone/>
              <a:defRPr sz="1640"/>
            </a:lvl6pPr>
            <a:lvl7pPr marL="2807970" indent="0" algn="ctr">
              <a:buNone/>
              <a:defRPr sz="1640"/>
            </a:lvl7pPr>
            <a:lvl8pPr marL="3275965" indent="0" algn="ctr">
              <a:buNone/>
              <a:defRPr sz="1640"/>
            </a:lvl8pPr>
            <a:lvl9pPr marL="3743960" indent="0" algn="ctr">
              <a:buNone/>
              <a:defRPr sz="16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8179" y="695175"/>
            <a:ext cx="2018228" cy="1106536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493" y="695175"/>
            <a:ext cx="5937687" cy="1106536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7CAA-79D5-4598-B8BD-FE56A8BD8F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20398-37B7-40B0-883E-4B4FFB61C905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359900" cy="1306350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19" y="3255233"/>
            <a:ext cx="8072914" cy="5431427"/>
          </a:xfrm>
        </p:spPr>
        <p:txBody>
          <a:bodyPr anchor="b"/>
          <a:lstStyle>
            <a:lvl1pPr>
              <a:defRPr sz="614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619" y="8738043"/>
            <a:ext cx="8072914" cy="2856259"/>
          </a:xfrm>
        </p:spPr>
        <p:txBody>
          <a:bodyPr/>
          <a:lstStyle>
            <a:lvl1pPr marL="0" indent="0">
              <a:buNone/>
              <a:defRPr sz="2455">
                <a:solidFill>
                  <a:schemeClr val="tx1"/>
                </a:solidFill>
              </a:defRPr>
            </a:lvl1pPr>
            <a:lvl2pPr marL="467995" indent="0">
              <a:buNone/>
              <a:defRPr sz="2045">
                <a:solidFill>
                  <a:schemeClr val="tx1">
                    <a:tint val="75000"/>
                  </a:schemeClr>
                </a:solidFill>
              </a:defRPr>
            </a:lvl2pPr>
            <a:lvl3pPr marL="935990" indent="0">
              <a:buNone/>
              <a:defRPr sz="1840">
                <a:solidFill>
                  <a:schemeClr val="tx1">
                    <a:tint val="75000"/>
                  </a:schemeClr>
                </a:solidFill>
              </a:defRPr>
            </a:lvl3pPr>
            <a:lvl4pPr marL="1403985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4pPr>
            <a:lvl5pPr marL="187198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5pPr>
            <a:lvl6pPr marL="2339975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6pPr>
            <a:lvl7pPr marL="280797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7pPr>
            <a:lvl8pPr marL="3275965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8pPr>
            <a:lvl9pPr marL="3743960" indent="0">
              <a:buNone/>
              <a:defRPr sz="1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493" y="3475872"/>
            <a:ext cx="3977958" cy="82846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449" y="3475872"/>
            <a:ext cx="3977958" cy="828466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695177"/>
            <a:ext cx="8072914" cy="252378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4713" y="3200826"/>
            <a:ext cx="3959676" cy="1568675"/>
          </a:xfrm>
        </p:spPr>
        <p:txBody>
          <a:bodyPr anchor="b"/>
          <a:lstStyle>
            <a:lvl1pPr marL="0" indent="0">
              <a:buNone/>
              <a:defRPr sz="2455" b="1"/>
            </a:lvl1pPr>
            <a:lvl2pPr marL="467995" indent="0">
              <a:buNone/>
              <a:defRPr sz="2045" b="1"/>
            </a:lvl2pPr>
            <a:lvl3pPr marL="935990" indent="0">
              <a:buNone/>
              <a:defRPr sz="1840" b="1"/>
            </a:lvl3pPr>
            <a:lvl4pPr marL="1403985" indent="0">
              <a:buNone/>
              <a:defRPr sz="1640" b="1"/>
            </a:lvl4pPr>
            <a:lvl5pPr marL="1871980" indent="0">
              <a:buNone/>
              <a:defRPr sz="1640" b="1"/>
            </a:lvl5pPr>
            <a:lvl6pPr marL="2339975" indent="0">
              <a:buNone/>
              <a:defRPr sz="1640" b="1"/>
            </a:lvl6pPr>
            <a:lvl7pPr marL="2807970" indent="0">
              <a:buNone/>
              <a:defRPr sz="1640" b="1"/>
            </a:lvl7pPr>
            <a:lvl8pPr marL="3275965" indent="0">
              <a:buNone/>
              <a:defRPr sz="1640" b="1"/>
            </a:lvl8pPr>
            <a:lvl9pPr marL="3743960" indent="0">
              <a:buNone/>
              <a:defRPr sz="16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4713" y="4769501"/>
            <a:ext cx="3959676" cy="70152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8450" y="3200826"/>
            <a:ext cx="3979177" cy="1568675"/>
          </a:xfrm>
        </p:spPr>
        <p:txBody>
          <a:bodyPr anchor="b"/>
          <a:lstStyle>
            <a:lvl1pPr marL="0" indent="0">
              <a:buNone/>
              <a:defRPr sz="2455" b="1"/>
            </a:lvl1pPr>
            <a:lvl2pPr marL="467995" indent="0">
              <a:buNone/>
              <a:defRPr sz="2045" b="1"/>
            </a:lvl2pPr>
            <a:lvl3pPr marL="935990" indent="0">
              <a:buNone/>
              <a:defRPr sz="1840" b="1"/>
            </a:lvl3pPr>
            <a:lvl4pPr marL="1403985" indent="0">
              <a:buNone/>
              <a:defRPr sz="1640" b="1"/>
            </a:lvl4pPr>
            <a:lvl5pPr marL="1871980" indent="0">
              <a:buNone/>
              <a:defRPr sz="1640" b="1"/>
            </a:lvl5pPr>
            <a:lvl6pPr marL="2339975" indent="0">
              <a:buNone/>
              <a:defRPr sz="1640" b="1"/>
            </a:lvl6pPr>
            <a:lvl7pPr marL="2807970" indent="0">
              <a:buNone/>
              <a:defRPr sz="1640" b="1"/>
            </a:lvl7pPr>
            <a:lvl8pPr marL="3275965" indent="0">
              <a:buNone/>
              <a:defRPr sz="1640" b="1"/>
            </a:lvl8pPr>
            <a:lvl9pPr marL="3743960" indent="0">
              <a:buNone/>
              <a:defRPr sz="16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8450" y="4769501"/>
            <a:ext cx="3979177" cy="70152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870479"/>
            <a:ext cx="3018811" cy="3046677"/>
          </a:xfrm>
        </p:spPr>
        <p:txBody>
          <a:bodyPr anchor="b"/>
          <a:lstStyle>
            <a:lvl1pPr>
              <a:defRPr sz="327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9177" y="1879996"/>
            <a:ext cx="4738449" cy="9279066"/>
          </a:xfrm>
        </p:spPr>
        <p:txBody>
          <a:bodyPr/>
          <a:lstStyle>
            <a:lvl1pPr>
              <a:defRPr sz="3275"/>
            </a:lvl1pPr>
            <a:lvl2pPr>
              <a:defRPr sz="2865"/>
            </a:lvl2pPr>
            <a:lvl3pPr>
              <a:defRPr sz="2455"/>
            </a:lvl3pPr>
            <a:lvl4pPr>
              <a:defRPr sz="2045"/>
            </a:lvl4pPr>
            <a:lvl5pPr>
              <a:defRPr sz="2045"/>
            </a:lvl5pPr>
            <a:lvl6pPr>
              <a:defRPr sz="2045"/>
            </a:lvl6pPr>
            <a:lvl7pPr>
              <a:defRPr sz="2045"/>
            </a:lvl7pPr>
            <a:lvl8pPr>
              <a:defRPr sz="2045"/>
            </a:lvl8pPr>
            <a:lvl9pPr>
              <a:defRPr sz="204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3917156"/>
            <a:ext cx="3018811" cy="7257017"/>
          </a:xfrm>
        </p:spPr>
        <p:txBody>
          <a:bodyPr/>
          <a:lstStyle>
            <a:lvl1pPr marL="0" indent="0">
              <a:buNone/>
              <a:defRPr sz="1640"/>
            </a:lvl1pPr>
            <a:lvl2pPr marL="467995" indent="0">
              <a:buNone/>
              <a:defRPr sz="1435"/>
            </a:lvl2pPr>
            <a:lvl3pPr marL="935990" indent="0">
              <a:buNone/>
              <a:defRPr sz="1230"/>
            </a:lvl3pPr>
            <a:lvl4pPr marL="1403985" indent="0">
              <a:buNone/>
              <a:defRPr sz="1025"/>
            </a:lvl4pPr>
            <a:lvl5pPr marL="1871980" indent="0">
              <a:buNone/>
              <a:defRPr sz="1025"/>
            </a:lvl5pPr>
            <a:lvl6pPr marL="2339975" indent="0">
              <a:buNone/>
              <a:defRPr sz="1025"/>
            </a:lvl6pPr>
            <a:lvl7pPr marL="2807970" indent="0">
              <a:buNone/>
              <a:defRPr sz="1025"/>
            </a:lvl7pPr>
            <a:lvl8pPr marL="3275965" indent="0">
              <a:buNone/>
              <a:defRPr sz="1025"/>
            </a:lvl8pPr>
            <a:lvl9pPr marL="3743960" indent="0">
              <a:buNone/>
              <a:defRPr sz="10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712" y="870479"/>
            <a:ext cx="3018811" cy="3046677"/>
          </a:xfrm>
        </p:spPr>
        <p:txBody>
          <a:bodyPr anchor="b"/>
          <a:lstStyle>
            <a:lvl1pPr>
              <a:defRPr sz="327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79177" y="1879996"/>
            <a:ext cx="4738449" cy="9279066"/>
          </a:xfrm>
        </p:spPr>
        <p:txBody>
          <a:bodyPr anchor="t"/>
          <a:lstStyle>
            <a:lvl1pPr marL="0" indent="0">
              <a:buNone/>
              <a:defRPr sz="3275"/>
            </a:lvl1pPr>
            <a:lvl2pPr marL="467995" indent="0">
              <a:buNone/>
              <a:defRPr sz="2865"/>
            </a:lvl2pPr>
            <a:lvl3pPr marL="935990" indent="0">
              <a:buNone/>
              <a:defRPr sz="2455"/>
            </a:lvl3pPr>
            <a:lvl4pPr marL="1403985" indent="0">
              <a:buNone/>
              <a:defRPr sz="2045"/>
            </a:lvl4pPr>
            <a:lvl5pPr marL="1871980" indent="0">
              <a:buNone/>
              <a:defRPr sz="2045"/>
            </a:lvl5pPr>
            <a:lvl6pPr marL="2339975" indent="0">
              <a:buNone/>
              <a:defRPr sz="2045"/>
            </a:lvl6pPr>
            <a:lvl7pPr marL="2807970" indent="0">
              <a:buNone/>
              <a:defRPr sz="2045"/>
            </a:lvl7pPr>
            <a:lvl8pPr marL="3275965" indent="0">
              <a:buNone/>
              <a:defRPr sz="2045"/>
            </a:lvl8pPr>
            <a:lvl9pPr marL="3743960" indent="0">
              <a:buNone/>
              <a:defRPr sz="204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712" y="3917156"/>
            <a:ext cx="3018811" cy="7257017"/>
          </a:xfrm>
        </p:spPr>
        <p:txBody>
          <a:bodyPr/>
          <a:lstStyle>
            <a:lvl1pPr marL="0" indent="0">
              <a:buNone/>
              <a:defRPr sz="1640"/>
            </a:lvl1pPr>
            <a:lvl2pPr marL="467995" indent="0">
              <a:buNone/>
              <a:defRPr sz="1435"/>
            </a:lvl2pPr>
            <a:lvl3pPr marL="935990" indent="0">
              <a:buNone/>
              <a:defRPr sz="1230"/>
            </a:lvl3pPr>
            <a:lvl4pPr marL="1403985" indent="0">
              <a:buNone/>
              <a:defRPr sz="1025"/>
            </a:lvl4pPr>
            <a:lvl5pPr marL="1871980" indent="0">
              <a:buNone/>
              <a:defRPr sz="1025"/>
            </a:lvl5pPr>
            <a:lvl6pPr marL="2339975" indent="0">
              <a:buNone/>
              <a:defRPr sz="1025"/>
            </a:lvl6pPr>
            <a:lvl7pPr marL="2807970" indent="0">
              <a:buNone/>
              <a:defRPr sz="1025"/>
            </a:lvl7pPr>
            <a:lvl8pPr marL="3275965" indent="0">
              <a:buNone/>
              <a:defRPr sz="1025"/>
            </a:lvl8pPr>
            <a:lvl9pPr marL="3743960" indent="0">
              <a:buNone/>
              <a:defRPr sz="10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3493" y="695177"/>
            <a:ext cx="8072914" cy="2523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493" y="3475872"/>
            <a:ext cx="8072914" cy="8284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493" y="12102082"/>
            <a:ext cx="2105978" cy="695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517F-8720-4B21-89FB-025BA312F44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00467" y="12102082"/>
            <a:ext cx="3158966" cy="695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10429" y="12102082"/>
            <a:ext cx="2105978" cy="6951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1BABD-E617-47EB-965B-572B191AB49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35990" rtl="0" eaLnBrk="1" latinLnBrk="0" hangingPunct="1">
        <a:lnSpc>
          <a:spcPct val="90000"/>
        </a:lnSpc>
        <a:spcBef>
          <a:spcPct val="0"/>
        </a:spcBef>
        <a:buNone/>
        <a:defRPr sz="45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680" indent="-233680" algn="l" defTabSz="935990" rtl="0" eaLnBrk="1" latinLnBrk="0" hangingPunct="1">
        <a:lnSpc>
          <a:spcPct val="90000"/>
        </a:lnSpc>
        <a:spcBef>
          <a:spcPts val="1025"/>
        </a:spcBef>
        <a:buFont typeface="Arial" panose="020B0604020202020204" pitchFamily="34" charset="0"/>
        <a:buChar char="•"/>
        <a:defRPr sz="2865" kern="1200">
          <a:solidFill>
            <a:schemeClr val="tx1"/>
          </a:solidFill>
          <a:latin typeface="+mn-lt"/>
          <a:ea typeface="+mn-ea"/>
          <a:cs typeface="+mn-cs"/>
        </a:defRPr>
      </a:lvl1pPr>
      <a:lvl2pPr marL="701675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2455" kern="1200">
          <a:solidFill>
            <a:schemeClr val="tx1"/>
          </a:solidFill>
          <a:latin typeface="+mn-lt"/>
          <a:ea typeface="+mn-ea"/>
          <a:cs typeface="+mn-cs"/>
        </a:defRPr>
      </a:lvl2pPr>
      <a:lvl3pPr marL="1169670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2045" kern="1200">
          <a:solidFill>
            <a:schemeClr val="tx1"/>
          </a:solidFill>
          <a:latin typeface="+mn-lt"/>
          <a:ea typeface="+mn-ea"/>
          <a:cs typeface="+mn-cs"/>
        </a:defRPr>
      </a:lvl3pPr>
      <a:lvl4pPr marL="1637665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4pPr>
      <a:lvl5pPr marL="2105660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5pPr>
      <a:lvl6pPr marL="2573655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6pPr>
      <a:lvl7pPr marL="3041650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7pPr>
      <a:lvl8pPr marL="3509645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8pPr>
      <a:lvl9pPr marL="3977640" indent="-233680" algn="l" defTabSz="935990" rtl="0" eaLnBrk="1" latinLnBrk="0" hangingPunct="1">
        <a:lnSpc>
          <a:spcPct val="90000"/>
        </a:lnSpc>
        <a:spcBef>
          <a:spcPts val="510"/>
        </a:spcBef>
        <a:buFont typeface="Arial" panose="020B0604020202020204" pitchFamily="34" charset="0"/>
        <a:buChar char="•"/>
        <a:defRPr sz="18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1pPr>
      <a:lvl2pPr marL="467995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2pPr>
      <a:lvl3pPr marL="935990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3pPr>
      <a:lvl4pPr marL="1403985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4pPr>
      <a:lvl5pPr marL="1871980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5pPr>
      <a:lvl6pPr marL="2339975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7pPr>
      <a:lvl8pPr marL="3275965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8pPr>
      <a:lvl9pPr marL="3743960" algn="l" defTabSz="935990" rtl="0" eaLnBrk="1" latinLnBrk="0" hangingPunct="1">
        <a:defRPr sz="18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microsoft.com/office/2007/relationships/hdphoto" Target="../media/image3.wdp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792163" y="2780136"/>
          <a:ext cx="7740649" cy="9539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037"/>
                <a:gridCol w="3069306"/>
                <a:gridCol w="3069306"/>
              </a:tblGrid>
              <a:tr h="860758">
                <a:tc gridSpan="3"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2024</a:t>
                      </a: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年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8</a:t>
                      </a: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月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24</a:t>
                      </a: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日   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August 24, 2024 </a:t>
                      </a:r>
                      <a:endParaRPr lang="en-US" altLang="zh-CN" sz="134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89281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地点：珠海拱北口岸亚朵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网易严选酒店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-19</a:t>
                      </a:r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楼会议室</a:t>
                      </a:r>
                      <a:endParaRPr lang="zh-CN" altLang="en-US" sz="134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Venue: </a:t>
                      </a:r>
                      <a:r>
                        <a:rPr lang="en-US" altLang="zh-CN" sz="134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Yaduo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S NetEase </a:t>
                      </a:r>
                      <a:r>
                        <a:rPr lang="en-US" altLang="zh-CN" sz="134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Yanxuan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Hotel, </a:t>
                      </a:r>
                      <a:r>
                        <a:rPr lang="en-US" altLang="zh-CN" sz="1340" b="1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Gongbei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Port, Zhuhai (Conference hall on the 19</a:t>
                      </a:r>
                      <a:r>
                        <a:rPr lang="en-US" altLang="zh-CN" sz="1340" b="1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floor)</a:t>
                      </a:r>
                      <a:endParaRPr lang="en-US" altLang="zh-CN" sz="134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EE4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  <a:tr h="33402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时间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/Time 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议程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/Program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cPr/>
                </a:tc>
              </a:tr>
              <a:tr h="3340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13:30-14:00 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签到入场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 Sign-in 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  <a:tr h="3340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14:00-14:10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开幕式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/Opening Ceremony 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  <a:tr h="33402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14:10-14:15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合影留念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/Group Photo 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  <a:tr h="369366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大会报告  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Keynote Lecture</a:t>
                      </a:r>
                      <a:endParaRPr lang="zh-CN" altLang="en-US" sz="134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EE4"/>
                    </a:solidFill>
                  </a:tcPr>
                </a:tc>
                <a:tc hMerge="1"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  <a:tr h="10520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14:15-14:50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Keynote Lecture Ⅰ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陈铭教授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浙江大学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Prof. Ming Chen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Zhejiang University, China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Big data-based studies on neurodegenerative-related interactome, aging and longevity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520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14:50-15:25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Keynote Lecture Ⅱ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宁钢民教授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浙江大学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Prof.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Gangmin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Ning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Zhejiang University, China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Phenotype Classification for ICU Patients by Deep Graph Clustering Model 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812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15:25-16:00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(12:55-13:30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in Indian Time)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Keynote Lecture Ⅲ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Assoc. Prof. Piyush Kumar Shukla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Technological University of Madhya Pradesh,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India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Emerging Technologies for Securing Biomedical imaging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67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16:00-16:15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茶歇、墙报展示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/ Tea Break &amp; Poster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Presentation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07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16:15-16:50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Keynote Lecture Ⅳ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李桂银教授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广东石油化工学院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Prof. </a:t>
                      </a: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Guiyin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Li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Guangdong University of Petrochemical Technology, China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Bioinformatics analysis of key genes of liver cancer based on GEO and TCGA databases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00">
                <a:tc gridSpan="3">
                  <a:txBody>
                    <a:bodyPr/>
                    <a:lstStyle/>
                    <a:p>
                      <a:pPr algn="ctr"/>
                      <a:r>
                        <a:rPr lang="zh-CN" altLang="en-US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口头汇报  </a:t>
                      </a:r>
                      <a:r>
                        <a:rPr lang="en-US" altLang="zh-CN" sz="134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Oral Presentation</a:t>
                      </a:r>
                      <a:endParaRPr lang="en-US" altLang="zh-CN" sz="134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CEE4"/>
                    </a:solidFill>
                  </a:tcPr>
                </a:tc>
                <a:tc hMerge="1"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255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16:50-17:05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Oral Report Ⅰ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熊璐洁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天津中医药大学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Lujie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Xiong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Tianjin University of Traditional Chinese Medicine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Prediction of one-year readmission risk in patients with unstable angina based on </a:t>
                      </a: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CatBoost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标题 3"/>
          <p:cNvSpPr txBox="1"/>
          <p:nvPr/>
        </p:nvSpPr>
        <p:spPr>
          <a:xfrm>
            <a:off x="0" y="1302310"/>
            <a:ext cx="9359900" cy="1093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359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310" spc="300" dirty="0">
                <a:solidFill>
                  <a:schemeClr val="tx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阿里巴巴普惠体 3.0 55 Regular" panose="00020600040101010101" pitchFamily="18" charset="-122"/>
                <a:ea typeface="阿里巴巴普惠体 3.0 55 Regular" panose="00020600040101010101" pitchFamily="18" charset="-122"/>
                <a:cs typeface="阿里巴巴普惠体 3.0 55 Regular" panose="00020600040101010101" pitchFamily="18" charset="-122"/>
              </a:rPr>
              <a:t>大会议程 </a:t>
            </a:r>
            <a:r>
              <a:rPr lang="en-US" altLang="zh-CN" sz="3310" spc="300" dirty="0">
                <a:solidFill>
                  <a:schemeClr val="tx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阿里巴巴普惠体 3.0 55 Regular" panose="00020600040101010101" pitchFamily="18" charset="-122"/>
                <a:ea typeface="阿里巴巴普惠体 3.0 55 Regular" panose="00020600040101010101" pitchFamily="18" charset="-122"/>
                <a:cs typeface="阿里巴巴普惠体 3.0 55 Regular" panose="00020600040101010101" pitchFamily="18" charset="-122"/>
              </a:rPr>
              <a:t>Program</a:t>
            </a:r>
            <a:endParaRPr lang="zh-CN" altLang="en-US" sz="3310" spc="300" dirty="0">
              <a:solidFill>
                <a:schemeClr val="tx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阿里巴巴普惠体 3.0 55 Regular" panose="00020600040101010101" pitchFamily="18" charset="-122"/>
              <a:ea typeface="阿里巴巴普惠体 3.0 55 Regular" panose="00020600040101010101" pitchFamily="18" charset="-122"/>
              <a:cs typeface="阿里巴巴普惠体 3.0 55 Regular" panose="00020600040101010101" pitchFamily="18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7996" b="36447"/>
          <a:stretch>
            <a:fillRect/>
          </a:stretch>
        </p:blipFill>
        <p:spPr>
          <a:xfrm>
            <a:off x="2946722" y="1979295"/>
            <a:ext cx="3503382" cy="490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828021" y="2783596"/>
          <a:ext cx="7704792" cy="4615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616"/>
                <a:gridCol w="3055088"/>
                <a:gridCol w="3055088"/>
              </a:tblGrid>
              <a:tr h="1198124">
                <a:tc>
                  <a:txBody>
                    <a:bodyPr/>
                    <a:lstStyle/>
                    <a:p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17:05-17:20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Oral Report Ⅱ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卢岩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中国医学科学院医学信息研究所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Yan Lu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Institute of Medical Information, Chinese Academy of Medical Sciences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Changes in Characteristics of Vaccine Clinical Trial Collaboration Networks amid the COVID-19 Pandemic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3877">
                <a:tc>
                  <a:txBody>
                    <a:bodyPr/>
                    <a:lstStyle/>
                    <a:p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17:20-17:35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Oral Report Ⅲ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zh-CN" altLang="en-US" sz="1400" dirty="0"/>
                        <a:t>文歆艾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中国石油大学（北京）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Xinai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Wen 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China University of Petroleum, Beijing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Simulation for the sensitivity performance of </a:t>
                      </a: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Iontronic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sensors based on ionic gel4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13877">
                <a:tc>
                  <a:txBody>
                    <a:bodyPr/>
                    <a:lstStyle/>
                    <a:p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17:35-17:50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Oral Report Ⅳ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邱实刚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武汉康圣贝泰生物科技有限公司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Shigang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Qiu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359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Wuhan </a:t>
                      </a:r>
                      <a:r>
                        <a:rPr lang="en-US" altLang="zh-CN" sz="134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Kindstar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 Biotech Technology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Accurate multi-allele peptide-HLA class I binding prediction using protein language model and multi-instance learning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226">
                <a:tc>
                  <a:txBody>
                    <a:bodyPr/>
                    <a:lstStyle/>
                    <a:p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17:50-18:00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闭幕式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Closing Ceremony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 marL="89604" marR="89604" marT="44802" marB="4480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6226">
                <a:tc>
                  <a:txBody>
                    <a:bodyPr/>
                    <a:lstStyle/>
                    <a:p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18:00-19:30</a:t>
                      </a:r>
                      <a:endParaRPr lang="zh-CN" altLang="en-US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89281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晚餐 </a:t>
                      </a:r>
                      <a:r>
                        <a:rPr lang="en-US" altLang="zh-CN" sz="134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阿里巴巴普惠体 3.0 45 Light" panose="00020600040101010101" pitchFamily="18" charset="-122"/>
                          <a:cs typeface="Arial" panose="020B0604020202020204" pitchFamily="34" charset="0"/>
                        </a:rPr>
                        <a:t>Dinner</a:t>
                      </a:r>
                      <a:endParaRPr lang="en-US" altLang="zh-CN" sz="134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阿里巴巴普惠体 3.0 45 Light" panose="00020600040101010101" pitchFamily="18" charset="-122"/>
                        <a:cs typeface="Arial" panose="020B0604020202020204" pitchFamily="34" charset="0"/>
                      </a:endParaRPr>
                    </a:p>
                  </a:txBody>
                  <a:tcPr marL="92645" marR="92645" marT="46323" marB="463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5" name="标题 3"/>
          <p:cNvSpPr txBox="1"/>
          <p:nvPr/>
        </p:nvSpPr>
        <p:spPr>
          <a:xfrm>
            <a:off x="0" y="1302310"/>
            <a:ext cx="9359900" cy="1093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359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310" spc="300" dirty="0">
                <a:solidFill>
                  <a:schemeClr val="tx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阿里巴巴普惠体 3.0 55 Regular" panose="00020600040101010101" pitchFamily="18" charset="-122"/>
                <a:ea typeface="阿里巴巴普惠体 3.0 55 Regular" panose="00020600040101010101" pitchFamily="18" charset="-122"/>
                <a:cs typeface="阿里巴巴普惠体 3.0 55 Regular" panose="00020600040101010101" pitchFamily="18" charset="-122"/>
              </a:rPr>
              <a:t>大会议程 </a:t>
            </a:r>
            <a:r>
              <a:rPr lang="en-US" altLang="zh-CN" sz="3310" spc="300" dirty="0">
                <a:solidFill>
                  <a:schemeClr val="tx2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阿里巴巴普惠体 3.0 55 Regular" panose="00020600040101010101" pitchFamily="18" charset="-122"/>
                <a:ea typeface="阿里巴巴普惠体 3.0 55 Regular" panose="00020600040101010101" pitchFamily="18" charset="-122"/>
                <a:cs typeface="阿里巴巴普惠体 3.0 55 Regular" panose="00020600040101010101" pitchFamily="18" charset="-122"/>
              </a:rPr>
              <a:t>Program</a:t>
            </a:r>
            <a:endParaRPr lang="zh-CN" altLang="en-US" sz="3310" spc="300" dirty="0">
              <a:solidFill>
                <a:schemeClr val="tx2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阿里巴巴普惠体 3.0 55 Regular" panose="00020600040101010101" pitchFamily="18" charset="-122"/>
              <a:ea typeface="阿里巴巴普惠体 3.0 55 Regular" panose="00020600040101010101" pitchFamily="18" charset="-122"/>
              <a:cs typeface="阿里巴巴普惠体 3.0 55 Regular" panose="00020600040101010101" pitchFamily="18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7996" b="36447"/>
          <a:stretch>
            <a:fillRect/>
          </a:stretch>
        </p:blipFill>
        <p:spPr>
          <a:xfrm>
            <a:off x="2946722" y="1979295"/>
            <a:ext cx="3503382" cy="49053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ThhMGNlYjM2NDI3M2Y3ZjdjNmFiMTAwZmE0NDcwMTQ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2418</Words>
  <Application>WPS 演示</Application>
  <PresentationFormat>自定义</PresentationFormat>
  <Paragraphs>151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阿里巴巴普惠体 3.0 45 Light</vt:lpstr>
      <vt:lpstr>阿里巴巴普惠体 3.0 55 Regular</vt:lpstr>
      <vt:lpstr>微软雅黑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2927602113@qq.com</dc:creator>
  <cp:lastModifiedBy>七年唐婉</cp:lastModifiedBy>
  <cp:revision>6</cp:revision>
  <dcterms:created xsi:type="dcterms:W3CDTF">2024-08-16T01:45:00Z</dcterms:created>
  <dcterms:modified xsi:type="dcterms:W3CDTF">2024-08-19T08:11:27Z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4C5AD680260243E1B431A80B67AB7C9E_12</vt:lpwstr>
  </property>
  <property fmtid="{D5CDD505-2E9C-101B-9397-08002B2CF9AE}" pid="3" name="KSOProductBuildVer">
    <vt:lpwstr>2052-12.1.0.16929</vt:lpwstr>
  </property>
</Properties>
</file>