
<file path=[Content_Types].xml><?xml version="1.0" encoding="utf-8"?>
<Types xmlns="http://schemas.openxmlformats.org/package/2006/content-types">
  <Default Extension="png" ContentType="image/png"/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3"/>
  </p:sldIdLst>
  <p:sldSz cx="21383625" cy="30274895"/>
  <p:notesSz cx="6858000" cy="9144000"/>
  <p:custDataLst>
    <p:tags r:id="rId7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DC9F3"/>
    <a:srgbClr val="D4BF66"/>
    <a:srgbClr val="373AC8"/>
    <a:srgbClr val="6191C8"/>
    <a:srgbClr val="C99A58"/>
    <a:srgbClr val="FBDF51"/>
    <a:srgbClr val="A9CD61"/>
    <a:srgbClr val="0A4ABC"/>
    <a:srgbClr val="A1F1F9"/>
    <a:srgbClr val="C3F8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40" d="100"/>
          <a:sy n="40" d="100"/>
        </p:scale>
        <p:origin x="380" y="2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tags" Target="tags/tag3.xml"/><Relationship Id="rId6" Type="http://schemas.openxmlformats.org/officeDocument/2006/relationships/tableStyles" Target="tableStyles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tags" Target="../tags/tag2.xml"/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tags" Target="../tags/tag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"/>
          <p:cNvSpPr/>
          <p:nvPr/>
        </p:nvSpPr>
        <p:spPr>
          <a:xfrm>
            <a:off x="5546" y="5314181"/>
            <a:ext cx="21383240" cy="3017536"/>
          </a:xfrm>
          <a:prstGeom prst="rect">
            <a:avLst/>
          </a:prstGeom>
          <a:solidFill>
            <a:srgbClr val="7DC9F3"/>
          </a:solidFill>
          <a:ln cap="flat">
            <a:noFill/>
            <a:prstDash val="solid"/>
            <a:miter lim="0"/>
          </a:ln>
        </p:spPr>
        <p:txBody>
          <a:bodyPr rtlCol="0"/>
          <a:lstStyle/>
          <a:p>
            <a:pPr algn="ctr"/>
            <a:endParaRPr lang="zh-CN" altLang="en-US" baseline="-25000"/>
          </a:p>
        </p:txBody>
      </p:sp>
      <p:graphicFrame>
        <p:nvGraphicFramePr>
          <p:cNvPr id="12" name="table 12"/>
          <p:cNvGraphicFramePr>
            <a:graphicFrameLocks noGrp="1"/>
          </p:cNvGraphicFramePr>
          <p:nvPr>
            <p:custDataLst>
              <p:tags r:id="rId1"/>
            </p:custDataLst>
          </p:nvPr>
        </p:nvGraphicFramePr>
        <p:xfrm>
          <a:off x="359283" y="5287102"/>
          <a:ext cx="20378003" cy="2867660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39248"/>
                <a:gridCol w="20338755"/>
              </a:tblGrid>
              <a:tr h="2761576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</a:pPr>
                      <a:endParaRPr lang="en-US" altLang="en-US" sz="10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7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08000"/>
                        </a:lnSpc>
                      </a:pPr>
                      <a:endParaRPr lang="en-US" altLang="en-US" sz="1000" dirty="0"/>
                    </a:p>
                    <a:p>
                      <a:pPr marL="555625" algn="ctr" rtl="0" eaLnBrk="0">
                        <a:lnSpc>
                          <a:spcPts val="4000"/>
                        </a:lnSpc>
                        <a:spcBef>
                          <a:spcPts val="5"/>
                        </a:spcBef>
                      </a:pPr>
                      <a:r>
                        <a:rPr sz="4000" b="0" kern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Report  title Report  title Report  title Report  title Report  title Report  title Report  title Report  title Report  title Report  title Report  </a:t>
                      </a:r>
                      <a:r>
                        <a:rPr sz="4000" b="0" ker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title </a:t>
                      </a:r>
                      <a:endParaRPr lang="en-US" sz="4000" b="0" ker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  <a:sym typeface="+mn-ea"/>
                      </a:endParaRPr>
                    </a:p>
                    <a:p>
                      <a:pPr marL="555625" algn="ctr" rtl="0" eaLnBrk="0">
                        <a:lnSpc>
                          <a:spcPts val="4000"/>
                        </a:lnSpc>
                        <a:spcBef>
                          <a:spcPts val="5"/>
                        </a:spcBef>
                      </a:pPr>
                      <a:br>
                        <a:rPr lang="en-US" sz="4000" b="0" ker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</a:br>
                      <a:r>
                        <a:rPr lang="en-US" sz="4000" b="0" ker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Author(s) Name Author(s) Name Author(s) Name</a:t>
                      </a:r>
                      <a:br>
                        <a:rPr lang="en-US" sz="4000" b="0" ker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</a:br>
                      <a:r>
                        <a:rPr lang="en-US" sz="4000" b="0" ker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Affiliation  Affiliation  Affiliation  Affiliation Affiliation  Affiliation</a:t>
                      </a:r>
                      <a:endParaRPr lang="en-US" sz="3900" b="0" kern="0" dirty="0">
                        <a:solidFill>
                          <a:schemeClr val="tx1"/>
                        </a:solidFill>
                        <a:latin typeface="Times New Roman" panose="02020603050405020304"/>
                        <a:ea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20" name="rect"/>
          <p:cNvSpPr/>
          <p:nvPr/>
        </p:nvSpPr>
        <p:spPr>
          <a:xfrm>
            <a:off x="0" y="29456744"/>
            <a:ext cx="21425820" cy="828830"/>
          </a:xfrm>
          <a:prstGeom prst="rect">
            <a:avLst/>
          </a:prstGeom>
          <a:solidFill>
            <a:srgbClr val="7DC9F3"/>
          </a:solidFill>
          <a:ln cap="flat">
            <a:noFill/>
            <a:prstDash val="solid"/>
            <a:miter lim="0"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pic>
        <p:nvPicPr>
          <p:cNvPr id="26" name="picture 2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1600000">
            <a:off x="0" y="3157537"/>
            <a:ext cx="359282" cy="363980"/>
          </a:xfrm>
          <a:prstGeom prst="rect">
            <a:avLst/>
          </a:prstGeom>
        </p:spPr>
      </p:pic>
      <p:pic>
        <p:nvPicPr>
          <p:cNvPr id="28" name="picture 2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1600000">
            <a:off x="21024026" y="3157537"/>
            <a:ext cx="359216" cy="363980"/>
          </a:xfrm>
          <a:prstGeom prst="rect">
            <a:avLst/>
          </a:prstGeom>
        </p:spPr>
      </p:pic>
      <p:graphicFrame>
        <p:nvGraphicFramePr>
          <p:cNvPr id="5" name="table 4"/>
          <p:cNvGraphicFramePr>
            <a:graphicFrameLocks noGrp="1"/>
          </p:cNvGraphicFramePr>
          <p:nvPr>
            <p:custDataLst>
              <p:tags r:id="rId4"/>
            </p:custDataLst>
          </p:nvPr>
        </p:nvGraphicFramePr>
        <p:xfrm>
          <a:off x="0" y="8684112"/>
          <a:ext cx="21425821" cy="20420237"/>
        </p:xfrm>
        <a:graphic>
          <a:graphicData uri="http://schemas.openxmlformats.org/drawingml/2006/table">
            <a:tbl>
              <a:tblPr/>
              <a:tblGrid>
                <a:gridCol w="21425821"/>
              </a:tblGrid>
              <a:tr h="20420237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9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10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10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10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10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02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02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02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02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02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02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02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02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02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02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02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02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02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02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02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02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02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02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02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02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02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02000"/>
                        </a:lnSpc>
                      </a:pPr>
                      <a:endParaRPr lang="en-US" altLang="en-US" sz="1000" dirty="0"/>
                    </a:p>
                    <a:p>
                      <a:pPr algn="ctr" rtl="0" eaLnBrk="0">
                        <a:lnSpc>
                          <a:spcPct val="102000"/>
                        </a:lnSpc>
                      </a:pPr>
                      <a:endParaRPr lang="en-US" altLang="en-US" sz="1000" dirty="0"/>
                    </a:p>
                    <a:p>
                      <a:pPr algn="ctr" rtl="0" eaLnBrk="0">
                        <a:lnSpc>
                          <a:spcPct val="102000"/>
                        </a:lnSpc>
                      </a:pPr>
                      <a:endParaRPr lang="en-US" altLang="en-US" sz="1600" dirty="0"/>
                    </a:p>
                    <a:p>
                      <a:pPr algn="ctr" rtl="0" eaLnBrk="0">
                        <a:lnSpc>
                          <a:spcPct val="102000"/>
                        </a:lnSpc>
                      </a:pPr>
                      <a:r>
                        <a:rPr sz="4800" b="1" kern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①建议文本字体</a:t>
                      </a:r>
                      <a:r>
                        <a:rPr lang="en-US" sz="4800" b="1" kern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-</a:t>
                      </a:r>
                      <a:r>
                        <a:rPr sz="4800" b="1" kern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Times New Roman，字体颜色统一黑色；</a:t>
                      </a:r>
                      <a:endParaRPr sz="4800" b="1" kern="0" dirty="0">
                        <a:solidFill>
                          <a:srgbClr val="000000">
                            <a:alpha val="100000"/>
                          </a:srgbClr>
                        </a:solidFill>
                        <a:latin typeface="Times New Roman" panose="02020603050405020304"/>
                        <a:ea typeface="Times New Roman" panose="02020603050405020304"/>
                        <a:cs typeface="Times New Roman" panose="02020603050405020304"/>
                      </a:endParaRP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sz="4800" b="1" kern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②海报内容框架默认包含</a:t>
                      </a:r>
                      <a:r>
                        <a:rPr sz="4800" b="1" kern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  <a:sym typeface="+mn-ea"/>
                        </a:rPr>
                        <a:t>ABSTRACT</a:t>
                      </a:r>
                      <a:endParaRPr sz="4800" b="1" kern="0" dirty="0">
                        <a:solidFill>
                          <a:srgbClr val="000000">
                            <a:alpha val="100000"/>
                          </a:srgbClr>
                        </a:solidFill>
                        <a:latin typeface="Times New Roman" panose="02020603050405020304"/>
                        <a:ea typeface="Times New Roman" panose="02020603050405020304"/>
                        <a:cs typeface="Times New Roman" panose="02020603050405020304"/>
                      </a:endParaRP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sz="4800" b="1" kern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  <a:sym typeface="+mn-ea"/>
                        </a:rPr>
                        <a:t>INTRODUCTION</a:t>
                      </a:r>
                      <a:endParaRPr sz="4800" b="1" kern="0" dirty="0">
                        <a:solidFill>
                          <a:srgbClr val="000000">
                            <a:alpha val="100000"/>
                          </a:srgbClr>
                        </a:solidFill>
                        <a:latin typeface="Times New Roman" panose="02020603050405020304"/>
                        <a:ea typeface="Times New Roman" panose="02020603050405020304"/>
                        <a:cs typeface="Times New Roman" panose="02020603050405020304"/>
                      </a:endParaRP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sz="4800" b="1" kern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  <a:sym typeface="+mn-ea"/>
                        </a:rPr>
                        <a:t>METHODS</a:t>
                      </a:r>
                      <a:endParaRPr sz="4800" b="1" kern="0" dirty="0">
                        <a:solidFill>
                          <a:srgbClr val="000000">
                            <a:alpha val="100000"/>
                          </a:srgbClr>
                        </a:solidFill>
                        <a:latin typeface="Times New Roman" panose="02020603050405020304"/>
                        <a:ea typeface="Times New Roman" panose="02020603050405020304"/>
                        <a:cs typeface="Times New Roman" panose="02020603050405020304"/>
                      </a:endParaRP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sz="4800" b="1" kern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  <a:sym typeface="+mn-ea"/>
                        </a:rPr>
                        <a:t>CONCLUSIONS </a:t>
                      </a:r>
                      <a:r>
                        <a:rPr sz="4800" b="1" kern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等；</a:t>
                      </a:r>
                      <a:endParaRPr sz="4800" b="1" kern="0" dirty="0">
                        <a:solidFill>
                          <a:srgbClr val="000000">
                            <a:alpha val="100000"/>
                          </a:srgbClr>
                        </a:solidFill>
                        <a:latin typeface="Times New Roman" panose="02020603050405020304"/>
                        <a:ea typeface="Times New Roman" panose="02020603050405020304"/>
                        <a:cs typeface="Times New Roman" panose="02020603050405020304"/>
                      </a:endParaRPr>
                    </a:p>
                    <a:p>
                      <a:pPr algn="ctr" rtl="0" eaLnBrk="0">
                        <a:lnSpc>
                          <a:spcPct val="102000"/>
                        </a:lnSpc>
                      </a:pPr>
                      <a:r>
                        <a:rPr sz="4800" b="1" kern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③多图少字，语句精炼；</a:t>
                      </a:r>
                      <a:endParaRPr sz="4800" b="1" kern="0" dirty="0">
                        <a:solidFill>
                          <a:srgbClr val="000000">
                            <a:alpha val="100000"/>
                          </a:srgbClr>
                        </a:solidFill>
                        <a:latin typeface="Times New Roman" panose="02020603050405020304"/>
                        <a:ea typeface="Times New Roman" panose="02020603050405020304"/>
                        <a:cs typeface="Times New Roman" panose="02020603050405020304"/>
                      </a:endParaRPr>
                    </a:p>
                    <a:p>
                      <a:pPr algn="ctr" rtl="0" eaLnBrk="0">
                        <a:lnSpc>
                          <a:spcPct val="102000"/>
                        </a:lnSpc>
                      </a:pPr>
                      <a:r>
                        <a:rPr sz="4800" b="1" kern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④导出图片PNG格式，命名“姓名+学校”</a:t>
                      </a:r>
                      <a:endParaRPr sz="4800" b="1" kern="0" dirty="0">
                        <a:solidFill>
                          <a:srgbClr val="000000">
                            <a:alpha val="100000"/>
                          </a:srgbClr>
                        </a:solidFill>
                        <a:latin typeface="Times New Roman" panose="02020603050405020304"/>
                        <a:ea typeface="Times New Roman" panose="02020603050405020304"/>
                        <a:cs typeface="Times New Roman" panose="02020603050405020304"/>
                      </a:endParaRPr>
                    </a:p>
                    <a:p>
                      <a:pPr algn="ctr" rtl="0" eaLnBrk="0">
                        <a:lnSpc>
                          <a:spcPct val="102000"/>
                        </a:lnSpc>
                      </a:pPr>
                      <a:r>
                        <a:rPr sz="4800" b="1" kern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⑤海报整体尽量呈现丰富和多彩，避免图片颜色单一</a:t>
                      </a:r>
                      <a:endParaRPr sz="4800" b="1" kern="0" dirty="0">
                        <a:solidFill>
                          <a:srgbClr val="000000">
                            <a:alpha val="100000"/>
                          </a:srgbClr>
                        </a:solidFill>
                        <a:latin typeface="Times New Roman" panose="02020603050405020304"/>
                        <a:ea typeface="Times New Roman" panose="02020603050405020304"/>
                        <a:cs typeface="Times New Roman" panose="02020603050405020304"/>
                      </a:endParaRPr>
                    </a:p>
                    <a:p>
                      <a:pPr algn="ctr" rtl="0" eaLnBrk="0">
                        <a:lnSpc>
                          <a:spcPct val="102000"/>
                        </a:lnSpc>
                      </a:pPr>
                      <a:endParaRPr sz="4800" b="1" kern="0" dirty="0">
                        <a:solidFill>
                          <a:srgbClr val="000000">
                            <a:alpha val="100000"/>
                          </a:srgbClr>
                        </a:solidFill>
                        <a:latin typeface="Times New Roman" panose="02020603050405020304"/>
                        <a:ea typeface="Times New Roman" panose="02020603050405020304"/>
                        <a:cs typeface="Times New Roman" panose="02020603050405020304"/>
                      </a:endParaRPr>
                    </a:p>
                    <a:p>
                      <a:pPr algn="l" rtl="0" eaLnBrk="0">
                        <a:lnSpc>
                          <a:spcPct val="102000"/>
                        </a:lnSpc>
                      </a:pPr>
                      <a:endParaRPr sz="4800" b="1" kern="0" dirty="0">
                        <a:solidFill>
                          <a:srgbClr val="000000">
                            <a:alpha val="100000"/>
                          </a:srgbClr>
                        </a:solidFill>
                        <a:latin typeface="Times New Roman" panose="02020603050405020304"/>
                        <a:ea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3" name="图片 2" descr="D:/360MoveData/Users/KEO/Desktop/EEAIP-2024-1920x480-中文.jpgEEAIP-2024-1920x480-中文"/>
          <p:cNvPicPr>
            <a:picLocks noChangeAspect="1"/>
          </p:cNvPicPr>
          <p:nvPr/>
        </p:nvPicPr>
        <p:blipFill>
          <a:blip r:embed="rId5"/>
          <a:srcRect t="1" b="1"/>
          <a:stretch>
            <a:fillRect/>
          </a:stretch>
        </p:blipFill>
        <p:spPr>
          <a:xfrm>
            <a:off x="0" y="-10110"/>
            <a:ext cx="21383240" cy="5345810"/>
          </a:xfrm>
          <a:prstGeom prst="rect">
            <a:avLst/>
          </a:prstGeom>
        </p:spPr>
      </p:pic>
    </p:spTree>
  </p:cSld>
  <p:clrMapOvr>
    <a:masterClrMapping/>
  </p:clrMapOvr>
</p:sld>
</file>

<file path=ppt/tags/tag1.xml><?xml version="1.0" encoding="utf-8"?>
<p:tagLst xmlns:p="http://schemas.openxmlformats.org/presentationml/2006/main">
  <p:tag name="TABLE_ENDDRAG_ORIGIN_RECT" val="1624*1720"/>
  <p:tag name="TABLE_ENDDRAG_RECT" val="31*555*1624*1720"/>
</p:tagLst>
</file>

<file path=ppt/tags/tag2.xml><?xml version="1.0" encoding="utf-8"?>
<p:tagLst xmlns:p="http://schemas.openxmlformats.org/presentationml/2006/main">
  <p:tag name="KSO_WM_BEAUTIFY_FLAG" val=""/>
</p:tagLst>
</file>

<file path=ppt/tags/tag3.xml><?xml version="1.0" encoding="utf-8"?>
<p:tagLst xmlns:p="http://schemas.openxmlformats.org/presentationml/2006/main">
  <p:tag name="COMMONDATA" val="eyJoZGlkIjoiZGE2Mjg2YTZkZTMyMTYwY2M1OTQ5YzJlN2MyYmRjOGEifQ=="/>
  <p:tag name="commondata" val="eyJoZGlkIjoiMzU0YTk3YmUyYWI0M2Y3NzU0ZTY4YzljNGY4MzRlYmUifQ=="/>
</p:tagLst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satMod val="110000"/>
                <a:lum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satMod val="105000"/>
                <a:lum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shade val="94000"/>
              </a:schemeClr>
            </a:gs>
            <a:gs pos="50000">
              <a:schemeClr val="phClr">
                <a:lumMod val="110000"/>
                <a:satMod val="100000"/>
                <a:tint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416</Words>
  <Application>WPS 演示</Application>
  <PresentationFormat>自定义</PresentationFormat>
  <Paragraphs>43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0" baseType="lpstr">
      <vt:lpstr>Arial</vt:lpstr>
      <vt:lpstr>宋体</vt:lpstr>
      <vt:lpstr>Wingdings</vt:lpstr>
      <vt:lpstr>Times New Roman</vt:lpstr>
      <vt:lpstr>Times New Roman</vt:lpstr>
      <vt:lpstr>微软雅黑</vt:lpstr>
      <vt:lpstr>Arial Unicode MS</vt:lpstr>
      <vt:lpstr>Calibri</vt:lpstr>
      <vt:lpstr>Office theme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KEO</dc:creator>
  <cp:lastModifiedBy>市民陈先生</cp:lastModifiedBy>
  <cp:revision>35</cp:revision>
  <dcterms:created xsi:type="dcterms:W3CDTF">2023-08-29T07:35:00Z</dcterms:created>
  <dcterms:modified xsi:type="dcterms:W3CDTF">2024-07-25T03:34:34Z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O">
    <vt:lpwstr>wqlLaW5nc29mdCBQREYgdG8gV1BTIDkw</vt:lpwstr>
  </property>
  <property fmtid="{D5CDD505-2E9C-101B-9397-08002B2CF9AE}" pid="3" name="Created">
    <vt:filetime>2023-08-31T23:26:04Z</vt:filetime>
  </property>
  <property fmtid="{D5CDD505-2E9C-101B-9397-08002B2CF9AE}" pid="4" name="ICV">
    <vt:lpwstr>F3FE97809D354B639199F125266B64C0_13</vt:lpwstr>
  </property>
  <property fmtid="{D5CDD505-2E9C-101B-9397-08002B2CF9AE}" pid="5" name="KSOProductBuildVer">
    <vt:lpwstr>2052-12.1.0.17147</vt:lpwstr>
  </property>
</Properties>
</file>