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8928100" cy="126285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5" userDrawn="1">
          <p15:clr>
            <a:srgbClr val="A4A3A4"/>
          </p15:clr>
        </p15:guide>
        <p15:guide id="2" pos="2812" userDrawn="1">
          <p15:clr>
            <a:srgbClr val="A4A3A4"/>
          </p15:clr>
        </p15:guide>
        <p15:guide id="3" orient="horz" pos="1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BD7"/>
    <a:srgbClr val="B3502D"/>
    <a:srgbClr val="FEAB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866" y="427"/>
      </p:cViewPr>
      <p:guideLst>
        <p:guide orient="horz" pos="3955"/>
        <p:guide pos="2812"/>
        <p:guide orient="horz" pos="12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9608" y="2066759"/>
            <a:ext cx="7588885" cy="4396611"/>
          </a:xfrm>
        </p:spPr>
        <p:txBody>
          <a:bodyPr anchor="b"/>
          <a:lstStyle>
            <a:lvl1pPr algn="ctr">
              <a:defRPr sz="585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6632920"/>
            <a:ext cx="6696075" cy="3048979"/>
          </a:xfrm>
        </p:spPr>
        <p:txBody>
          <a:bodyPr/>
          <a:lstStyle>
            <a:lvl1pPr marL="0" indent="0" algn="ctr">
              <a:buNone/>
              <a:defRPr sz="2343"/>
            </a:lvl1pPr>
            <a:lvl2pPr marL="446410" indent="0" algn="ctr">
              <a:buNone/>
              <a:defRPr sz="1953"/>
            </a:lvl2pPr>
            <a:lvl3pPr marL="892820" indent="0" algn="ctr">
              <a:buNone/>
              <a:defRPr sz="1758"/>
            </a:lvl3pPr>
            <a:lvl4pPr marL="1339230" indent="0" algn="ctr">
              <a:buNone/>
              <a:defRPr sz="1562"/>
            </a:lvl4pPr>
            <a:lvl5pPr marL="1785640" indent="0" algn="ctr">
              <a:buNone/>
              <a:defRPr sz="1562"/>
            </a:lvl5pPr>
            <a:lvl6pPr marL="2232050" indent="0" algn="ctr">
              <a:buNone/>
              <a:defRPr sz="1562"/>
            </a:lvl6pPr>
            <a:lvl7pPr marL="2678460" indent="0" algn="ctr">
              <a:buNone/>
              <a:defRPr sz="1562"/>
            </a:lvl7pPr>
            <a:lvl8pPr marL="3124871" indent="0" algn="ctr">
              <a:buNone/>
              <a:defRPr sz="1562"/>
            </a:lvl8pPr>
            <a:lvl9pPr marL="3571281" indent="0" algn="ctr">
              <a:buNone/>
              <a:defRPr sz="1562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ACDF74D-2D3D-88BF-78E4-0E5C6A6568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28100" cy="1262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007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78" userDrawn="1">
          <p15:clr>
            <a:srgbClr val="FBAE40"/>
          </p15:clr>
        </p15:guide>
        <p15:guide id="2" pos="281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13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9172" y="672354"/>
            <a:ext cx="1925122" cy="1070212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808" y="672354"/>
            <a:ext cx="5663763" cy="1070212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6448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157" y="3148375"/>
            <a:ext cx="7700486" cy="5253130"/>
          </a:xfrm>
        </p:spPr>
        <p:txBody>
          <a:bodyPr anchor="b"/>
          <a:lstStyle>
            <a:lvl1pPr>
              <a:defRPr sz="585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157" y="8451202"/>
            <a:ext cx="7700486" cy="2762497"/>
          </a:xfrm>
        </p:spPr>
        <p:txBody>
          <a:bodyPr/>
          <a:lstStyle>
            <a:lvl1pPr marL="0" indent="0">
              <a:buNone/>
              <a:defRPr sz="2343">
                <a:solidFill>
                  <a:schemeClr val="tx1"/>
                </a:solidFill>
              </a:defRPr>
            </a:lvl1pPr>
            <a:lvl2pPr marL="446410" indent="0">
              <a:buNone/>
              <a:defRPr sz="1953">
                <a:solidFill>
                  <a:schemeClr val="tx1">
                    <a:tint val="75000"/>
                  </a:schemeClr>
                </a:solidFill>
              </a:defRPr>
            </a:lvl2pPr>
            <a:lvl3pPr marL="892820" indent="0">
              <a:buNone/>
              <a:defRPr sz="1758">
                <a:solidFill>
                  <a:schemeClr val="tx1">
                    <a:tint val="75000"/>
                  </a:schemeClr>
                </a:solidFill>
              </a:defRPr>
            </a:lvl3pPr>
            <a:lvl4pPr marL="1339230" indent="0">
              <a:buNone/>
              <a:defRPr sz="1562">
                <a:solidFill>
                  <a:schemeClr val="tx1">
                    <a:tint val="75000"/>
                  </a:schemeClr>
                </a:solidFill>
              </a:defRPr>
            </a:lvl4pPr>
            <a:lvl5pPr marL="1785640" indent="0">
              <a:buNone/>
              <a:defRPr sz="1562">
                <a:solidFill>
                  <a:schemeClr val="tx1">
                    <a:tint val="75000"/>
                  </a:schemeClr>
                </a:solidFill>
              </a:defRPr>
            </a:lvl5pPr>
            <a:lvl6pPr marL="2232050" indent="0">
              <a:buNone/>
              <a:defRPr sz="1562">
                <a:solidFill>
                  <a:schemeClr val="tx1">
                    <a:tint val="75000"/>
                  </a:schemeClr>
                </a:solidFill>
              </a:defRPr>
            </a:lvl6pPr>
            <a:lvl7pPr marL="2678460" indent="0">
              <a:buNone/>
              <a:defRPr sz="1562">
                <a:solidFill>
                  <a:schemeClr val="tx1">
                    <a:tint val="75000"/>
                  </a:schemeClr>
                </a:solidFill>
              </a:defRPr>
            </a:lvl7pPr>
            <a:lvl8pPr marL="3124871" indent="0">
              <a:buNone/>
              <a:defRPr sz="1562">
                <a:solidFill>
                  <a:schemeClr val="tx1">
                    <a:tint val="75000"/>
                  </a:schemeClr>
                </a:solidFill>
              </a:defRPr>
            </a:lvl8pPr>
            <a:lvl9pPr marL="3571281" indent="0">
              <a:buNone/>
              <a:defRPr sz="15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415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807" y="3361770"/>
            <a:ext cx="3794443" cy="80127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850" y="3361770"/>
            <a:ext cx="3794443" cy="801270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33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70" y="672357"/>
            <a:ext cx="7700486" cy="24409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971" y="3095753"/>
            <a:ext cx="3777004" cy="1517181"/>
          </a:xfrm>
        </p:spPr>
        <p:txBody>
          <a:bodyPr anchor="b"/>
          <a:lstStyle>
            <a:lvl1pPr marL="0" indent="0">
              <a:buNone/>
              <a:defRPr sz="2343" b="1"/>
            </a:lvl1pPr>
            <a:lvl2pPr marL="446410" indent="0">
              <a:buNone/>
              <a:defRPr sz="1953" b="1"/>
            </a:lvl2pPr>
            <a:lvl3pPr marL="892820" indent="0">
              <a:buNone/>
              <a:defRPr sz="1758" b="1"/>
            </a:lvl3pPr>
            <a:lvl4pPr marL="1339230" indent="0">
              <a:buNone/>
              <a:defRPr sz="1562" b="1"/>
            </a:lvl4pPr>
            <a:lvl5pPr marL="1785640" indent="0">
              <a:buNone/>
              <a:defRPr sz="1562" b="1"/>
            </a:lvl5pPr>
            <a:lvl6pPr marL="2232050" indent="0">
              <a:buNone/>
              <a:defRPr sz="1562" b="1"/>
            </a:lvl6pPr>
            <a:lvl7pPr marL="2678460" indent="0">
              <a:buNone/>
              <a:defRPr sz="1562" b="1"/>
            </a:lvl7pPr>
            <a:lvl8pPr marL="3124871" indent="0">
              <a:buNone/>
              <a:defRPr sz="1562" b="1"/>
            </a:lvl8pPr>
            <a:lvl9pPr marL="3571281" indent="0">
              <a:buNone/>
              <a:defRPr sz="1562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971" y="4612934"/>
            <a:ext cx="3777004" cy="678493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9851" y="3095753"/>
            <a:ext cx="3795605" cy="1517181"/>
          </a:xfrm>
        </p:spPr>
        <p:txBody>
          <a:bodyPr anchor="b"/>
          <a:lstStyle>
            <a:lvl1pPr marL="0" indent="0">
              <a:buNone/>
              <a:defRPr sz="2343" b="1"/>
            </a:lvl1pPr>
            <a:lvl2pPr marL="446410" indent="0">
              <a:buNone/>
              <a:defRPr sz="1953" b="1"/>
            </a:lvl2pPr>
            <a:lvl3pPr marL="892820" indent="0">
              <a:buNone/>
              <a:defRPr sz="1758" b="1"/>
            </a:lvl3pPr>
            <a:lvl4pPr marL="1339230" indent="0">
              <a:buNone/>
              <a:defRPr sz="1562" b="1"/>
            </a:lvl4pPr>
            <a:lvl5pPr marL="1785640" indent="0">
              <a:buNone/>
              <a:defRPr sz="1562" b="1"/>
            </a:lvl5pPr>
            <a:lvl6pPr marL="2232050" indent="0">
              <a:buNone/>
              <a:defRPr sz="1562" b="1"/>
            </a:lvl6pPr>
            <a:lvl7pPr marL="2678460" indent="0">
              <a:buNone/>
              <a:defRPr sz="1562" b="1"/>
            </a:lvl7pPr>
            <a:lvl8pPr marL="3124871" indent="0">
              <a:buNone/>
              <a:defRPr sz="1562" b="1"/>
            </a:lvl8pPr>
            <a:lvl9pPr marL="3571281" indent="0">
              <a:buNone/>
              <a:defRPr sz="1562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19851" y="4612934"/>
            <a:ext cx="3795605" cy="678493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908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11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34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70" y="841904"/>
            <a:ext cx="2879545" cy="2946665"/>
          </a:xfrm>
        </p:spPr>
        <p:txBody>
          <a:bodyPr anchor="b"/>
          <a:lstStyle>
            <a:lvl1pPr>
              <a:defRPr sz="3124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5605" y="1818282"/>
            <a:ext cx="4519851" cy="8974465"/>
          </a:xfrm>
        </p:spPr>
        <p:txBody>
          <a:bodyPr/>
          <a:lstStyle>
            <a:lvl1pPr>
              <a:defRPr sz="3124"/>
            </a:lvl1pPr>
            <a:lvl2pPr>
              <a:defRPr sz="2734"/>
            </a:lvl2pPr>
            <a:lvl3pPr>
              <a:defRPr sz="2343"/>
            </a:lvl3pPr>
            <a:lvl4pPr>
              <a:defRPr sz="1953"/>
            </a:lvl4pPr>
            <a:lvl5pPr>
              <a:defRPr sz="1953"/>
            </a:lvl5pPr>
            <a:lvl6pPr>
              <a:defRPr sz="1953"/>
            </a:lvl6pPr>
            <a:lvl7pPr>
              <a:defRPr sz="1953"/>
            </a:lvl7pPr>
            <a:lvl8pPr>
              <a:defRPr sz="1953"/>
            </a:lvl8pPr>
            <a:lvl9pPr>
              <a:defRPr sz="195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970" y="3788569"/>
            <a:ext cx="2879545" cy="7018793"/>
          </a:xfrm>
        </p:spPr>
        <p:txBody>
          <a:bodyPr/>
          <a:lstStyle>
            <a:lvl1pPr marL="0" indent="0">
              <a:buNone/>
              <a:defRPr sz="1562"/>
            </a:lvl1pPr>
            <a:lvl2pPr marL="446410" indent="0">
              <a:buNone/>
              <a:defRPr sz="1367"/>
            </a:lvl2pPr>
            <a:lvl3pPr marL="892820" indent="0">
              <a:buNone/>
              <a:defRPr sz="1172"/>
            </a:lvl3pPr>
            <a:lvl4pPr marL="1339230" indent="0">
              <a:buNone/>
              <a:defRPr sz="976"/>
            </a:lvl4pPr>
            <a:lvl5pPr marL="1785640" indent="0">
              <a:buNone/>
              <a:defRPr sz="976"/>
            </a:lvl5pPr>
            <a:lvl6pPr marL="2232050" indent="0">
              <a:buNone/>
              <a:defRPr sz="976"/>
            </a:lvl6pPr>
            <a:lvl7pPr marL="2678460" indent="0">
              <a:buNone/>
              <a:defRPr sz="976"/>
            </a:lvl7pPr>
            <a:lvl8pPr marL="3124871" indent="0">
              <a:buNone/>
              <a:defRPr sz="976"/>
            </a:lvl8pPr>
            <a:lvl9pPr marL="3571281" indent="0">
              <a:buNone/>
              <a:defRPr sz="976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973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70" y="841904"/>
            <a:ext cx="2879545" cy="2946665"/>
          </a:xfrm>
        </p:spPr>
        <p:txBody>
          <a:bodyPr anchor="b"/>
          <a:lstStyle>
            <a:lvl1pPr>
              <a:defRPr sz="3124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95605" y="1818282"/>
            <a:ext cx="4519851" cy="8974465"/>
          </a:xfrm>
        </p:spPr>
        <p:txBody>
          <a:bodyPr anchor="t"/>
          <a:lstStyle>
            <a:lvl1pPr marL="0" indent="0">
              <a:buNone/>
              <a:defRPr sz="3124"/>
            </a:lvl1pPr>
            <a:lvl2pPr marL="446410" indent="0">
              <a:buNone/>
              <a:defRPr sz="2734"/>
            </a:lvl2pPr>
            <a:lvl3pPr marL="892820" indent="0">
              <a:buNone/>
              <a:defRPr sz="2343"/>
            </a:lvl3pPr>
            <a:lvl4pPr marL="1339230" indent="0">
              <a:buNone/>
              <a:defRPr sz="1953"/>
            </a:lvl4pPr>
            <a:lvl5pPr marL="1785640" indent="0">
              <a:buNone/>
              <a:defRPr sz="1953"/>
            </a:lvl5pPr>
            <a:lvl6pPr marL="2232050" indent="0">
              <a:buNone/>
              <a:defRPr sz="1953"/>
            </a:lvl6pPr>
            <a:lvl7pPr marL="2678460" indent="0">
              <a:buNone/>
              <a:defRPr sz="1953"/>
            </a:lvl7pPr>
            <a:lvl8pPr marL="3124871" indent="0">
              <a:buNone/>
              <a:defRPr sz="1953"/>
            </a:lvl8pPr>
            <a:lvl9pPr marL="3571281" indent="0">
              <a:buNone/>
              <a:defRPr sz="1953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970" y="3788569"/>
            <a:ext cx="2879545" cy="7018793"/>
          </a:xfrm>
        </p:spPr>
        <p:txBody>
          <a:bodyPr/>
          <a:lstStyle>
            <a:lvl1pPr marL="0" indent="0">
              <a:buNone/>
              <a:defRPr sz="1562"/>
            </a:lvl1pPr>
            <a:lvl2pPr marL="446410" indent="0">
              <a:buNone/>
              <a:defRPr sz="1367"/>
            </a:lvl2pPr>
            <a:lvl3pPr marL="892820" indent="0">
              <a:buNone/>
              <a:defRPr sz="1172"/>
            </a:lvl3pPr>
            <a:lvl4pPr marL="1339230" indent="0">
              <a:buNone/>
              <a:defRPr sz="976"/>
            </a:lvl4pPr>
            <a:lvl5pPr marL="1785640" indent="0">
              <a:buNone/>
              <a:defRPr sz="976"/>
            </a:lvl5pPr>
            <a:lvl6pPr marL="2232050" indent="0">
              <a:buNone/>
              <a:defRPr sz="976"/>
            </a:lvl6pPr>
            <a:lvl7pPr marL="2678460" indent="0">
              <a:buNone/>
              <a:defRPr sz="976"/>
            </a:lvl7pPr>
            <a:lvl8pPr marL="3124871" indent="0">
              <a:buNone/>
              <a:defRPr sz="976"/>
            </a:lvl8pPr>
            <a:lvl9pPr marL="3571281" indent="0">
              <a:buNone/>
              <a:defRPr sz="976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03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3807" y="672357"/>
            <a:ext cx="7700486" cy="244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807" y="3361770"/>
            <a:ext cx="7700486" cy="80127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3807" y="11704810"/>
            <a:ext cx="2008823" cy="672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2B74A-C7F0-4CDD-94E3-7B3AF2CBD8BD}" type="datetimeFigureOut">
              <a:rPr lang="zh-CN" altLang="en-US" smtClean="0"/>
              <a:t>2024/11/20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7433" y="11704810"/>
            <a:ext cx="3013234" cy="672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5470" y="11704810"/>
            <a:ext cx="2008823" cy="672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8C2CD-986B-47CE-B453-412EA1ACDF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94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92820" rtl="0" eaLnBrk="1" latinLnBrk="0" hangingPunct="1">
        <a:lnSpc>
          <a:spcPct val="90000"/>
        </a:lnSpc>
        <a:spcBef>
          <a:spcPct val="0"/>
        </a:spcBef>
        <a:buNone/>
        <a:defRPr sz="4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205" indent="-223205" algn="l" defTabSz="892820" rtl="0" eaLnBrk="1" latinLnBrk="0" hangingPunct="1">
        <a:lnSpc>
          <a:spcPct val="90000"/>
        </a:lnSpc>
        <a:spcBef>
          <a:spcPts val="976"/>
        </a:spcBef>
        <a:buFont typeface="Arial" panose="020B0604020202020204" pitchFamily="34" charset="0"/>
        <a:buChar char="•"/>
        <a:defRPr sz="2734" kern="1200">
          <a:solidFill>
            <a:schemeClr val="tx1"/>
          </a:solidFill>
          <a:latin typeface="+mn-lt"/>
          <a:ea typeface="+mn-ea"/>
          <a:cs typeface="+mn-cs"/>
        </a:defRPr>
      </a:lvl1pPr>
      <a:lvl2pPr marL="669615" indent="-223205" algn="l" defTabSz="89282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2343" kern="1200">
          <a:solidFill>
            <a:schemeClr val="tx1"/>
          </a:solidFill>
          <a:latin typeface="+mn-lt"/>
          <a:ea typeface="+mn-ea"/>
          <a:cs typeface="+mn-cs"/>
        </a:defRPr>
      </a:lvl2pPr>
      <a:lvl3pPr marL="1116025" indent="-223205" algn="l" defTabSz="89282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953" kern="1200">
          <a:solidFill>
            <a:schemeClr val="tx1"/>
          </a:solidFill>
          <a:latin typeface="+mn-lt"/>
          <a:ea typeface="+mn-ea"/>
          <a:cs typeface="+mn-cs"/>
        </a:defRPr>
      </a:lvl3pPr>
      <a:lvl4pPr marL="1562435" indent="-223205" algn="l" defTabSz="89282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4pPr>
      <a:lvl5pPr marL="2008845" indent="-223205" algn="l" defTabSz="89282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5pPr>
      <a:lvl6pPr marL="2455255" indent="-223205" algn="l" defTabSz="89282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6pPr>
      <a:lvl7pPr marL="2901666" indent="-223205" algn="l" defTabSz="89282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7pPr>
      <a:lvl8pPr marL="3348076" indent="-223205" algn="l" defTabSz="89282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8pPr>
      <a:lvl9pPr marL="3794486" indent="-223205" algn="l" defTabSz="892820" rtl="0" eaLnBrk="1" latinLnBrk="0" hangingPunct="1">
        <a:lnSpc>
          <a:spcPct val="90000"/>
        </a:lnSpc>
        <a:spcBef>
          <a:spcPts val="488"/>
        </a:spcBef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2820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1pPr>
      <a:lvl2pPr marL="446410" algn="l" defTabSz="892820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2pPr>
      <a:lvl3pPr marL="892820" algn="l" defTabSz="892820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3pPr>
      <a:lvl4pPr marL="1339230" algn="l" defTabSz="892820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4pPr>
      <a:lvl5pPr marL="1785640" algn="l" defTabSz="892820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5pPr>
      <a:lvl6pPr marL="2232050" algn="l" defTabSz="892820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6pPr>
      <a:lvl7pPr marL="2678460" algn="l" defTabSz="892820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7pPr>
      <a:lvl8pPr marL="3124871" algn="l" defTabSz="892820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8pPr>
      <a:lvl9pPr marL="3571281" algn="l" defTabSz="892820" rtl="0" eaLnBrk="1" latinLnBrk="0" hangingPunct="1">
        <a:defRPr sz="17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F861DC0-C48C-9C2A-E4C6-EFD0DDD89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680581"/>
              </p:ext>
            </p:extLst>
          </p:nvPr>
        </p:nvGraphicFramePr>
        <p:xfrm>
          <a:off x="1097280" y="2040666"/>
          <a:ext cx="6908514" cy="924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527">
                  <a:extLst>
                    <a:ext uri="{9D8B030D-6E8A-4147-A177-3AD203B41FA5}">
                      <a16:colId xmlns:a16="http://schemas.microsoft.com/office/drawing/2014/main" val="1739621424"/>
                    </a:ext>
                  </a:extLst>
                </a:gridCol>
                <a:gridCol w="2613237">
                  <a:extLst>
                    <a:ext uri="{9D8B030D-6E8A-4147-A177-3AD203B41FA5}">
                      <a16:colId xmlns:a16="http://schemas.microsoft.com/office/drawing/2014/main" val="4083840629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541060216"/>
                    </a:ext>
                  </a:extLst>
                </a:gridCol>
                <a:gridCol w="2546910">
                  <a:extLst>
                    <a:ext uri="{9D8B030D-6E8A-4147-A177-3AD203B41FA5}">
                      <a16:colId xmlns:a16="http://schemas.microsoft.com/office/drawing/2014/main" val="1251068739"/>
                    </a:ext>
                  </a:extLst>
                </a:gridCol>
              </a:tblGrid>
              <a:tr h="499334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2024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年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11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月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22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日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November 22, 2024</a:t>
                      </a:r>
                    </a:p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Zoom ID: 814 6591 1655   Password: 241122</a:t>
                      </a:r>
                    </a:p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Link: https://zoom.us/j/81465911655?pwd=UTGUiyqti8nlCqWDslviz6dm5GkFg0.1</a:t>
                      </a:r>
                    </a:p>
                    <a:p>
                      <a:pPr algn="ctr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（进入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Zoom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会议室后请将昵称改为“名字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+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单位”）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9338065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Time 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时间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Activity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活动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Title 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汇报题目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5812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algn="l" defTabSz="892820" rtl="0" eaLnBrk="1" latinLnBrk="0" hangingPunct="1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13:40-14:00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algn="l" defTabSz="892820" rtl="0" eaLnBrk="1" latinLnBrk="0" hangingPunct="1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Sign-in &amp; Poster Presentation </a:t>
                      </a:r>
                      <a:r>
                        <a:rPr lang="zh-CN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签到入场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&amp;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海报展示</a:t>
                      </a:r>
                      <a:endParaRPr lang="en-US" altLang="zh-CN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2731931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14:00-14:05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Opening Ceremony 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开幕式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94948993"/>
                  </a:ext>
                </a:extLst>
              </a:tr>
              <a:tr h="432000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Keynote Speech </a:t>
                      </a: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大会主讲报告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957615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marL="0" marR="0" lvl="0" indent="0" algn="l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14:05-14:35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Keynote Speech 1</a:t>
                      </a:r>
                    </a:p>
                    <a:p>
                      <a:pPr algn="ctr"/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Prof. </a:t>
                      </a:r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Lijia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Pan, Nanjing University</a:t>
                      </a:r>
                    </a:p>
                    <a:p>
                      <a:pPr algn="ctr"/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潘力佳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教授，南京大学</a:t>
                      </a: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Polymer intelligent sensing materials and devices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03720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14:35-14:40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Group Photo 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大合影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667810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14:40-15:10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Keynote Speech 2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Prof. Lei Zhang, Nanjing University of Information Science and Technology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张磊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教授，南京信息工程大学</a:t>
                      </a: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Language data-driven materials design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379288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15:10-15:40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Keynote Speech 3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Prof. Yang Yue,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Xi’an </a:t>
                      </a:r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Jiaotong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University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岳洋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教授，西安交通大学</a:t>
                      </a: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Highly Dispersive Fiber for OAM Modes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840022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15:40-16:10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Keynote Speech 4</a:t>
                      </a:r>
                    </a:p>
                    <a:p>
                      <a:pPr algn="ctr"/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Assoc. Prof</a:t>
                      </a:r>
                      <a:r>
                        <a:rPr lang="en-US" altLang="zh-CN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. Ching </a:t>
                      </a:r>
                      <a:r>
                        <a:rPr lang="en-US" altLang="zh-CN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Yern</a:t>
                      </a:r>
                      <a:r>
                        <a:rPr lang="en-US" altLang="zh-CN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Chee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, University of Malaya, Malaysia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Flexible Hydrogel Sensor with Dynamic Crosslinking for Healthcare Monitoring </a:t>
                      </a:r>
                    </a:p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Applications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462956"/>
                  </a:ext>
                </a:extLst>
              </a:tr>
              <a:tr h="432000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Oral Presentation 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口头汇报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802368"/>
                  </a:ext>
                </a:extLst>
              </a:tr>
              <a:tr h="499334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16:10-16:20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Oral Report 1</a:t>
                      </a:r>
                    </a:p>
                    <a:p>
                      <a:pPr algn="ctr"/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Jiaqi Wang, Hubei University of Technology</a:t>
                      </a:r>
                    </a:p>
                    <a:p>
                      <a:pPr algn="ctr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王珈琪，湖北工业大学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Graphene/MoSi2N4 heterostructure with controllable Schottky barrier via interlayer distance and electric field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7973792"/>
                  </a:ext>
                </a:extLst>
              </a:tr>
            </a:tbl>
          </a:graphicData>
        </a:graphic>
      </p:graphicFrame>
      <p:sp>
        <p:nvSpPr>
          <p:cNvPr id="8" name="矩形 7">
            <a:extLst>
              <a:ext uri="{FF2B5EF4-FFF2-40B4-BE49-F238E27FC236}">
                <a16:creationId xmlns:a16="http://schemas.microsoft.com/office/drawing/2014/main" id="{501D1E27-17DE-9D40-3572-050B1A6C6035}"/>
              </a:ext>
            </a:extLst>
          </p:cNvPr>
          <p:cNvSpPr/>
          <p:nvPr/>
        </p:nvSpPr>
        <p:spPr>
          <a:xfrm>
            <a:off x="1933230" y="1402536"/>
            <a:ext cx="50616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ln w="0"/>
                <a:solidFill>
                  <a:srgbClr val="B3502D"/>
                </a:solidFill>
                <a:effectLst>
                  <a:reflection blurRad="6350" stA="53000" endA="300" endPos="35500" dir="5400000" sy="-90000" algn="bl" rotWithShape="0"/>
                </a:effectLst>
              </a:rPr>
              <a:t>CONFERENCE AGENDA </a:t>
            </a:r>
            <a:r>
              <a:rPr lang="zh-CN" altLang="en-US" sz="2800" b="1" dirty="0">
                <a:ln w="0"/>
                <a:solidFill>
                  <a:srgbClr val="B3502D"/>
                </a:solidFill>
                <a:effectLst>
                  <a:reflection blurRad="6350" stA="53000" endA="300" endPos="35500" dir="5400000" sy="-90000" algn="bl" rotWithShape="0"/>
                </a:effectLst>
              </a:rPr>
              <a:t>大会议程</a:t>
            </a:r>
          </a:p>
        </p:txBody>
      </p:sp>
    </p:spTree>
    <p:extLst>
      <p:ext uri="{BB962C8B-B14F-4D97-AF65-F5344CB8AC3E}">
        <p14:creationId xmlns:p14="http://schemas.microsoft.com/office/powerpoint/2010/main" val="361604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1B1FDA04-F422-F763-7198-9D85A5659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502179"/>
              </p:ext>
            </p:extLst>
          </p:nvPr>
        </p:nvGraphicFramePr>
        <p:xfrm>
          <a:off x="1221824" y="2040666"/>
          <a:ext cx="6565817" cy="9465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016">
                  <a:extLst>
                    <a:ext uri="{9D8B030D-6E8A-4147-A177-3AD203B41FA5}">
                      <a16:colId xmlns:a16="http://schemas.microsoft.com/office/drawing/2014/main" val="1739621424"/>
                    </a:ext>
                  </a:extLst>
                </a:gridCol>
                <a:gridCol w="2565401">
                  <a:extLst>
                    <a:ext uri="{9D8B030D-6E8A-4147-A177-3AD203B41FA5}">
                      <a16:colId xmlns:a16="http://schemas.microsoft.com/office/drawing/2014/main" val="408384062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251068739"/>
                    </a:ext>
                  </a:extLst>
                </a:gridCol>
              </a:tblGrid>
              <a:tr h="432000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Oral Presentation </a:t>
                      </a:r>
                      <a:r>
                        <a:rPr lang="zh-CN" altLang="en-US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口头汇报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802368"/>
                  </a:ext>
                </a:extLst>
              </a:tr>
              <a:tr h="499334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16:20-16:30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Oral Report 2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Yonggang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Huang, China Building Materials Academy</a:t>
                      </a:r>
                    </a:p>
                    <a:p>
                      <a:pPr algn="ctr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黄永刚，中国建筑材料科学研究总院学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Characterization on imaging properties of optical fiber array based on machine vision</a:t>
                      </a:r>
                      <a:endParaRPr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35750"/>
                  </a:ext>
                </a:extLst>
              </a:tr>
              <a:tr h="499334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16:30-16:40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Oral Report 3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Siyuan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Xiong, Shandong University of Technology</a:t>
                      </a:r>
                    </a:p>
                    <a:p>
                      <a:pPr algn="ctr"/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熊思远，山东理工大学</a:t>
                      </a: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Dissipative soliton resonance and soliton rain operation in fiber laser based on CoTe2 saturable absorber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199050"/>
                  </a:ext>
                </a:extLst>
              </a:tr>
              <a:tr h="499334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16:40-16:50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Oral Report 4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400" b="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Xincun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Peng, East China University of Technology</a:t>
                      </a:r>
                    </a:p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彭新村，东华理工大学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Infrared nanophotonic spectral controllers for thermophotovoltaic cells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174170"/>
                  </a:ext>
                </a:extLst>
              </a:tr>
              <a:tr h="499334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16:50-17:00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Oral Report 5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400" b="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Ziming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Liu,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 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Tianjin University</a:t>
                      </a:r>
                    </a:p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刘子鸣，天津大学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Research on comprehensive evaluation method and standardization detection means of digital acquisition instrument performance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672167"/>
                  </a:ext>
                </a:extLst>
              </a:tr>
              <a:tr h="499334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17:00-17:10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Oral Report 6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  <a:p>
                      <a:pPr algn="ctr"/>
                      <a:r>
                        <a:rPr lang="en-US" altLang="zh-CN" sz="1400" b="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Yizhen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Liu, University of Electronic Science and Technology of China</a:t>
                      </a:r>
                    </a:p>
                    <a:p>
                      <a:pPr algn="ctr"/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刘一臻，电子科技大学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The Research on Infrared Detection Performance of Oxygen-Sensitive </a:t>
                      </a:r>
                      <a:r>
                        <a:rPr lang="en-US" altLang="zh-CN" sz="1400" b="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PbSe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Films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538649"/>
                  </a:ext>
                </a:extLst>
              </a:tr>
              <a:tr h="499334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17:10-17:20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Oral Report 7</a:t>
                      </a:r>
                    </a:p>
                    <a:p>
                      <a:pPr algn="ctr"/>
                      <a:endParaRPr lang="en-US" altLang="zh-CN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Yue </a:t>
                      </a:r>
                      <a:r>
                        <a:rPr lang="en-US" altLang="zh-CN" sz="1400" b="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Lv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, Chongqing University of Technology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吕跃，重庆理工大学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Paper based AuNPs/Bi2S3/</a:t>
                      </a:r>
                      <a:r>
                        <a:rPr lang="en-US" altLang="zh-CN" sz="1400" b="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PbS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broadband photodetector with PDMS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804728"/>
                  </a:ext>
                </a:extLst>
              </a:tr>
              <a:tr h="499334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17:20-17:30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Oral Report 8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Liu Xiao, Changchun University of Science and Technology</a:t>
                      </a:r>
                    </a:p>
                    <a:p>
                      <a:pPr marL="0" marR="0" lvl="0" indent="0" algn="ctr" defTabSz="89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肖浏，长春理工大学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Induced growth of (hk1)-Sb2Se3 thin films on Cu9S5 single crystals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562626"/>
                  </a:ext>
                </a:extLst>
              </a:tr>
              <a:tr h="499334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17:30-17:40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Closing </a:t>
                      </a:r>
                      <a:r>
                        <a:rPr lang="en-US" altLang="zh-CN" sz="1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Ceremony&amp;</a:t>
                      </a:r>
                      <a:r>
                        <a:rPr lang="en-US" altLang="zh-CN" sz="1400" b="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Poster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Presentation </a:t>
                      </a:r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 </a:t>
                      </a:r>
                      <a:r>
                        <a:rPr lang="zh-CN" altLang="en-U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</a:rPr>
                        <a:t>闭幕式</a:t>
                      </a: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&amp;</a:t>
                      </a:r>
                      <a:r>
                        <a:rPr lang="zh-CN" altLang="en-US" sz="14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+mn-cs"/>
                        </a:rPr>
                        <a:t> 海报展示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sz="12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765478"/>
                  </a:ext>
                </a:extLst>
              </a:tr>
            </a:tbl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id="{537D85CF-8987-687B-9B59-6DF33110E456}"/>
              </a:ext>
            </a:extLst>
          </p:cNvPr>
          <p:cNvSpPr/>
          <p:nvPr/>
        </p:nvSpPr>
        <p:spPr>
          <a:xfrm>
            <a:off x="1933230" y="1402536"/>
            <a:ext cx="50616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800" b="1" dirty="0">
                <a:ln w="0"/>
                <a:solidFill>
                  <a:srgbClr val="B3502D"/>
                </a:solidFill>
                <a:effectLst>
                  <a:reflection blurRad="6350" stA="53000" endA="300" endPos="35500" dir="5400000" sy="-90000" algn="bl" rotWithShape="0"/>
                </a:effectLst>
              </a:rPr>
              <a:t>CONFERENCE AGENDA </a:t>
            </a:r>
            <a:r>
              <a:rPr lang="zh-CN" altLang="en-US" sz="2800" b="1" dirty="0">
                <a:ln w="0"/>
                <a:solidFill>
                  <a:srgbClr val="B3502D"/>
                </a:solidFill>
                <a:effectLst>
                  <a:reflection blurRad="6350" stA="53000" endA="300" endPos="35500" dir="5400000" sy="-90000" algn="bl" rotWithShape="0"/>
                </a:effectLst>
              </a:rPr>
              <a:t>大会议程</a:t>
            </a:r>
          </a:p>
        </p:txBody>
      </p:sp>
    </p:spTree>
    <p:extLst>
      <p:ext uri="{BB962C8B-B14F-4D97-AF65-F5344CB8AC3E}">
        <p14:creationId xmlns:p14="http://schemas.microsoft.com/office/powerpoint/2010/main" val="328642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61EC48-C23E-0802-DD5C-80D8CE842C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4630D617-4B53-7875-AF1C-685DA69FC800}"/>
              </a:ext>
            </a:extLst>
          </p:cNvPr>
          <p:cNvSpPr txBox="1"/>
          <p:nvPr/>
        </p:nvSpPr>
        <p:spPr>
          <a:xfrm>
            <a:off x="1071221" y="2030413"/>
            <a:ext cx="66637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2820"/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附：线上会议腾讯操作方法</a:t>
            </a:r>
          </a:p>
          <a:p>
            <a:pPr defTabSz="892820"/>
            <a:r>
              <a:rPr lang="en-US" altLang="zh-CN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1. </a:t>
            </a:r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软件下载：</a:t>
            </a:r>
          </a:p>
          <a:p>
            <a:pPr defTabSz="892820"/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电脑端： </a:t>
            </a:r>
            <a:r>
              <a:rPr lang="en-US" altLang="zh-CN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https://meeting.tencent.com/</a:t>
            </a:r>
          </a:p>
          <a:p>
            <a:pPr defTabSz="892820"/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手机端：应用市场搜索“腾讯会议</a:t>
            </a:r>
            <a:r>
              <a:rPr lang="en-US" altLang="zh-CN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”</a:t>
            </a:r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即可下载；</a:t>
            </a:r>
          </a:p>
          <a:p>
            <a:pPr defTabSz="892820"/>
            <a:r>
              <a:rPr lang="en-US" altLang="zh-CN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2. </a:t>
            </a:r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进入会议室</a:t>
            </a:r>
          </a:p>
          <a:p>
            <a:pPr defTabSz="892820"/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会议室地址：</a:t>
            </a:r>
            <a:r>
              <a:rPr lang="en-US" altLang="zh-CN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https://meeting.tencent.com/dm/hl4394MqMo5Q</a:t>
            </a:r>
          </a:p>
          <a:p>
            <a:pPr defTabSz="892820"/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会议</a:t>
            </a:r>
            <a:r>
              <a:rPr lang="en-US" altLang="zh-CN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ID</a:t>
            </a:r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： </a:t>
            </a:r>
            <a:r>
              <a:rPr lang="en-US" altLang="zh-CN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565 605 939</a:t>
            </a:r>
          </a:p>
          <a:p>
            <a:pPr defTabSz="892820"/>
            <a:r>
              <a:rPr lang="zh-CN" altLang="en-US" sz="1400" dirty="0">
                <a:latin typeface="Times New Roman" panose="02020603050405020304" pitchFamily="18" charset="0"/>
                <a:ea typeface="仿宋" panose="02010609060101010101" pitchFamily="49" charset="-122"/>
              </a:rPr>
              <a:t>会议密码： </a:t>
            </a:r>
            <a:r>
              <a:rPr lang="en-US" altLang="zh-CN" sz="1400" b="0" dirty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</a:rPr>
              <a:t>240727</a:t>
            </a:r>
          </a:p>
          <a:p>
            <a:pPr defTabSz="892820"/>
            <a:endParaRPr lang="en-US" altLang="zh-CN" sz="1400" dirty="0">
              <a:latin typeface="Times New Roman" panose="02020603050405020304" pitchFamily="18" charset="0"/>
              <a:ea typeface="仿宋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875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905</TotalTime>
  <Words>497</Words>
  <Application>Microsoft Office PowerPoint</Application>
  <PresentationFormat>自定义</PresentationFormat>
  <Paragraphs>100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1729032440@qq.com</dc:creator>
  <cp:lastModifiedBy>2927602113@qq.com</cp:lastModifiedBy>
  <cp:revision>80</cp:revision>
  <dcterms:created xsi:type="dcterms:W3CDTF">2024-04-16T05:45:16Z</dcterms:created>
  <dcterms:modified xsi:type="dcterms:W3CDTF">2024-11-20T08:15:17Z</dcterms:modified>
</cp:coreProperties>
</file>