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21383625" cy="30274895"/>
  <p:notesSz cx="6858000" cy="9144000"/>
  <p:custDataLst>
    <p:tags r:id="rId7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DA1FF"/>
    <a:srgbClr val="B5E7FE"/>
    <a:srgbClr val="C0D4DF"/>
    <a:srgbClr val="1940A2"/>
    <a:srgbClr val="78DFA7"/>
    <a:srgbClr val="A3F3FD"/>
    <a:srgbClr val="045BC5"/>
    <a:srgbClr val="55D98D"/>
    <a:srgbClr val="74B0EC"/>
    <a:srgbClr val="90BA5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>
        <p:scale>
          <a:sx n="40" d="100"/>
          <a:sy n="40" d="100"/>
        </p:scale>
        <p:origin x="380" y="2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7" Type="http://schemas.openxmlformats.org/officeDocument/2006/relationships/tags" Target="tags/tag3.xml"/><Relationship Id="rId6" Type="http://schemas.openxmlformats.org/officeDocument/2006/relationships/tableStyles" Target="tableStyles.xml"/><Relationship Id="rId5" Type="http://schemas.openxmlformats.org/officeDocument/2006/relationships/viewProps" Target="viewProps.xml"/><Relationship Id="rId4" Type="http://schemas.openxmlformats.org/officeDocument/2006/relationships/presProps" Target="presProps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tags" Target="../tags/tag2.xml"/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"/>
          <p:cNvSpPr/>
          <p:nvPr/>
        </p:nvSpPr>
        <p:spPr>
          <a:xfrm>
            <a:off x="-31919" y="5314181"/>
            <a:ext cx="21427201" cy="3017536"/>
          </a:xfrm>
          <a:prstGeom prst="rect">
            <a:avLst/>
          </a:prstGeom>
          <a:solidFill>
            <a:srgbClr val="7DA1FF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 baseline="-25000"/>
          </a:p>
        </p:txBody>
      </p:sp>
      <p:graphicFrame>
        <p:nvGraphicFramePr>
          <p:cNvPr id="12" name="table 12"/>
          <p:cNvGraphicFramePr>
            <a:graphicFrameLocks noGrp="1"/>
          </p:cNvGraphicFramePr>
          <p:nvPr>
            <p:custDataLst>
              <p:tags r:id="rId1"/>
            </p:custDataLst>
          </p:nvPr>
        </p:nvGraphicFramePr>
        <p:xfrm>
          <a:off x="476758" y="5314407"/>
          <a:ext cx="20547330" cy="2868295"/>
        </p:xfrm>
        <a:graphic>
          <a:graphicData uri="http://schemas.openxmlformats.org/drawingml/2006/table">
            <a:tbl>
              <a:tblPr>
                <a:tableStyleId>{2D5ABB26-0587-4C30-8999-92F81FD0307C}</a:tableStyleId>
              </a:tblPr>
              <a:tblGrid>
                <a:gridCol w="208280"/>
                <a:gridCol w="20339050"/>
              </a:tblGrid>
              <a:tr h="2868295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0000"/>
                        </a:lnSpc>
                      </a:pPr>
                      <a:endParaRPr lang="en-US" altLang="en-US" sz="1000" dirty="0"/>
                    </a:p>
                  </a:txBody>
                  <a:tcPr marL="0" marR="0" marT="0" marB="0"/>
                </a:tc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7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8000"/>
                        </a:lnSpc>
                      </a:pPr>
                      <a:endParaRPr lang="en-US" altLang="en-US" sz="1000" dirty="0"/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r>
                        <a:rPr sz="4000" b="0" kern="0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Report  title Report  title Report  title Report  title Report  title Report  title Report  title Report  title Report  title Report  title Report  </a:t>
                      </a:r>
                      <a:r>
                        <a:rPr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title </a:t>
                      </a:r>
                      <a:endParaRPr lang="en-US" sz="4000" b="0" kern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  <a:sym typeface="+mn-ea"/>
                      </a:endParaRPr>
                    </a:p>
                    <a:p>
                      <a:pPr marL="555625" algn="ctr" rtl="0" eaLnBrk="0">
                        <a:lnSpc>
                          <a:spcPts val="4000"/>
                        </a:lnSpc>
                        <a:spcBef>
                          <a:spcPts val="5"/>
                        </a:spcBef>
                      </a:pP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Author(s) Name Author(s) Name Author(s) Name</a:t>
                      </a:r>
                      <a:b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</a:br>
                      <a:r>
                        <a:rPr lang="en-US" sz="4000" b="0" kern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  <a:sym typeface="+mn-ea"/>
                        </a:rPr>
                        <a:t>Affiliation  Affiliation  Affiliation  Affiliation Affiliation  Affiliation</a:t>
                      </a:r>
                      <a:endParaRPr lang="en-US" sz="3900" b="0" kern="0" dirty="0">
                        <a:solidFill>
                          <a:schemeClr val="tx1"/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/>
                </a:tc>
              </a:tr>
            </a:tbl>
          </a:graphicData>
        </a:graphic>
      </p:graphicFrame>
      <p:sp>
        <p:nvSpPr>
          <p:cNvPr id="20" name="rect"/>
          <p:cNvSpPr/>
          <p:nvPr/>
        </p:nvSpPr>
        <p:spPr>
          <a:xfrm>
            <a:off x="0" y="29456744"/>
            <a:ext cx="21425820" cy="828830"/>
          </a:xfrm>
          <a:prstGeom prst="rect">
            <a:avLst/>
          </a:prstGeom>
          <a:solidFill>
            <a:srgbClr val="7DA1FF"/>
          </a:solidFill>
          <a:ln cap="flat">
            <a:noFill/>
            <a:prstDash val="solid"/>
            <a:miter lim="0"/>
          </a:ln>
        </p:spPr>
        <p:txBody>
          <a:bodyPr rtlCol="0"/>
          <a:lstStyle/>
          <a:p>
            <a:pPr algn="ctr"/>
            <a:endParaRPr lang="zh-CN" altLang="en-US"/>
          </a:p>
        </p:txBody>
      </p:sp>
      <p:pic>
        <p:nvPicPr>
          <p:cNvPr id="26" name="picture 2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1600000">
            <a:off x="0" y="3157537"/>
            <a:ext cx="359282" cy="363980"/>
          </a:xfrm>
          <a:prstGeom prst="rect">
            <a:avLst/>
          </a:prstGeom>
        </p:spPr>
      </p:pic>
      <p:pic>
        <p:nvPicPr>
          <p:cNvPr id="28" name="picture 2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1600000">
            <a:off x="21024026" y="3157537"/>
            <a:ext cx="359216" cy="363980"/>
          </a:xfrm>
          <a:prstGeom prst="rect">
            <a:avLst/>
          </a:prstGeom>
        </p:spPr>
      </p:pic>
      <p:graphicFrame>
        <p:nvGraphicFramePr>
          <p:cNvPr id="5" name="table 4"/>
          <p:cNvGraphicFramePr>
            <a:graphicFrameLocks noGrp="1"/>
          </p:cNvGraphicFramePr>
          <p:nvPr>
            <p:custDataLst>
              <p:tags r:id="rId4"/>
            </p:custDataLst>
          </p:nvPr>
        </p:nvGraphicFramePr>
        <p:xfrm>
          <a:off x="38100" y="11001227"/>
          <a:ext cx="21425535" cy="20420330"/>
        </p:xfrm>
        <a:graphic>
          <a:graphicData uri="http://schemas.openxmlformats.org/drawingml/2006/table">
            <a:tbl>
              <a:tblPr/>
              <a:tblGrid>
                <a:gridCol w="21425535"/>
              </a:tblGrid>
              <a:tr h="20420237">
                <a:tc>
                  <a:txBody>
                    <a:bodyPr/>
                    <a:lstStyle/>
                    <a:p>
                      <a:pPr algn="l" rtl="0" eaLnBrk="0">
                        <a:lnSpc>
                          <a:spcPct val="109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10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0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lang="en-US" altLang="en-US" sz="1600" dirty="0"/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①建议文本字体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-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Times New Roman，字体颜色统一黑色；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②海报内容框架默认包含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ABSTRACT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INTRODUCTION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METHODS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>
                        <a:lnSpc>
                          <a:spcPct val="150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CONCLUSIONS 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等；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③多图少字，语句精炼；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④导出图片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PNG</a:t>
                      </a:r>
                      <a:r>
                        <a:rPr lang="en-US"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  <a:sym typeface="+mn-ea"/>
                        </a:rPr>
                        <a:t>/JPG</a:t>
                      </a: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格式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r>
                        <a:rPr sz="4800" b="1" kern="0" dirty="0">
                          <a:solidFill>
                            <a:srgbClr val="000000">
                              <a:alpha val="100000"/>
                            </a:srgbClr>
                          </a:solidFill>
                          <a:latin typeface="Times New Roman" panose="02020603050405020304"/>
                          <a:ea typeface="Times New Roman" panose="02020603050405020304"/>
                          <a:cs typeface="Times New Roman" panose="02020603050405020304"/>
                        </a:rPr>
                        <a:t>⑤海报整体尽量呈现丰富和多彩，避免图片颜色单一</a:t>
                      </a: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ctr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  <a:p>
                      <a:pPr algn="l" rtl="0" eaLnBrk="0">
                        <a:lnSpc>
                          <a:spcPct val="102000"/>
                        </a:lnSpc>
                      </a:pPr>
                      <a:endParaRPr sz="4800" b="1" kern="0" dirty="0">
                        <a:solidFill>
                          <a:srgbClr val="000000">
                            <a:alpha val="100000"/>
                          </a:srgbClr>
                        </a:solidFill>
                        <a:latin typeface="Times New Roman" panose="02020603050405020304"/>
                        <a:ea typeface="Times New Roman" panose="02020603050405020304"/>
                        <a:cs typeface="Times New Roman" panose="02020603050405020304"/>
                      </a:endParaRPr>
                    </a:p>
                  </a:txBody>
                  <a:tcPr marL="0" marR="0" marT="0" marB="0">
                    <a:lnL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3" name="图片 2" descr="C:\邓丽 （Lily)\2025年\11月\11月28-30日 天津 ESEP\1. 建站\ESEP 2025-建网设计banner-英文.pngESEP 2025-建网设计banner-英文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>
          <a:xfrm>
            <a:off x="0" y="-27305"/>
            <a:ext cx="21425535" cy="5356225"/>
          </a:xfrm>
          <a:prstGeom prst="rect">
            <a:avLst/>
          </a:prstGeom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TABLE_ENDDRAG_ORIGIN_RECT" val="1624*1720"/>
  <p:tag name="TABLE_ENDDRAG_RECT" val="31*555*1624*1720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COMMONDATA" val="eyJoZGlkIjoiMzQ2MDM1ZWM3MjcxYjhiOWE0N2M0ZWE4N2I5ODQ2MjMifQ=="/>
  <p:tag name="commondata" val="eyJoZGlkIjoiNWNlOTk1Y2JiOGM4NmYyMjU0ZTBlZjdlYzE1YmU5NTIifQ=="/>
</p:tagLst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satMod val="110000"/>
                <a:lum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satMod val="105000"/>
                <a:lum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shade val="94000"/>
              </a:schemeClr>
            </a:gs>
            <a:gs pos="50000">
              <a:schemeClr val="phClr">
                <a:lumMod val="110000"/>
                <a:satMod val="100000"/>
                <a:tint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410</Words>
  <Application>WPS 演示</Application>
  <PresentationFormat>自定义</PresentationFormat>
  <Paragraphs>43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10" baseType="lpstr">
      <vt:lpstr>Arial</vt:lpstr>
      <vt:lpstr>宋体</vt:lpstr>
      <vt:lpstr>Wingdings</vt:lpstr>
      <vt:lpstr>Times New Roman</vt:lpstr>
      <vt:lpstr>Times New Roman</vt:lpstr>
      <vt:lpstr>微软雅黑</vt:lpstr>
      <vt:lpstr>Arial Unicode MS</vt:lpstr>
      <vt:lpstr>Calibri</vt:lpstr>
      <vt:lpstr>Office theme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KEO</dc:creator>
  <cp:lastModifiedBy>Lily.Deng</cp:lastModifiedBy>
  <cp:revision>51</cp:revision>
  <dcterms:created xsi:type="dcterms:W3CDTF">2023-08-29T07:35:00Z</dcterms:created>
  <dcterms:modified xsi:type="dcterms:W3CDTF">2025-07-14T10:08:31Z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O">
    <vt:lpwstr>wqlLaW5nc29mdCBQREYgdG8gV1BTIDkw</vt:lpwstr>
  </property>
  <property fmtid="{D5CDD505-2E9C-101B-9397-08002B2CF9AE}" pid="3" name="Created">
    <vt:filetime>2023-09-02T07:26:04Z</vt:filetime>
  </property>
  <property fmtid="{D5CDD505-2E9C-101B-9397-08002B2CF9AE}" pid="4" name="ICV">
    <vt:lpwstr>76E8C08FA75040978957B5C482888C0D</vt:lpwstr>
  </property>
  <property fmtid="{D5CDD505-2E9C-101B-9397-08002B2CF9AE}" pid="5" name="KSOProductBuildVer">
    <vt:lpwstr>2052-11.1.0.12165</vt:lpwstr>
  </property>
</Properties>
</file>